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24"/>
  </p:notesMasterIdLst>
  <p:handoutMasterIdLst>
    <p:handoutMasterId r:id="rId25"/>
  </p:handoutMasterIdLst>
  <p:sldIdLst>
    <p:sldId id="286" r:id="rId2"/>
    <p:sldId id="381" r:id="rId3"/>
    <p:sldId id="382" r:id="rId4"/>
    <p:sldId id="384" r:id="rId5"/>
    <p:sldId id="432" r:id="rId6"/>
    <p:sldId id="330" r:id="rId7"/>
    <p:sldId id="331" r:id="rId8"/>
    <p:sldId id="332" r:id="rId9"/>
    <p:sldId id="333" r:id="rId10"/>
    <p:sldId id="334" r:id="rId11"/>
    <p:sldId id="335" r:id="rId12"/>
    <p:sldId id="336" r:id="rId13"/>
    <p:sldId id="337" r:id="rId14"/>
    <p:sldId id="338" r:id="rId15"/>
    <p:sldId id="339" r:id="rId16"/>
    <p:sldId id="340" r:id="rId17"/>
    <p:sldId id="341" r:id="rId18"/>
    <p:sldId id="342" r:id="rId19"/>
    <p:sldId id="343" r:id="rId20"/>
    <p:sldId id="344" r:id="rId21"/>
    <p:sldId id="345" r:id="rId22"/>
    <p:sldId id="431" r:id="rId23"/>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286"/>
            <p14:sldId id="381"/>
            <p14:sldId id="382"/>
            <p14:sldId id="384"/>
            <p14:sldId id="432"/>
            <p14:sldId id="330"/>
            <p14:sldId id="331"/>
            <p14:sldId id="332"/>
            <p14:sldId id="333"/>
            <p14:sldId id="334"/>
            <p14:sldId id="335"/>
            <p14:sldId id="336"/>
            <p14:sldId id="337"/>
            <p14:sldId id="338"/>
            <p14:sldId id="339"/>
            <p14:sldId id="340"/>
            <p14:sldId id="341"/>
            <p14:sldId id="342"/>
            <p14:sldId id="343"/>
            <p14:sldId id="344"/>
            <p14:sldId id="345"/>
            <p14:sldId id="4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E3C00"/>
    <a:srgbClr val="092240"/>
    <a:srgbClr val="F8FA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95361"/>
  </p:normalViewPr>
  <p:slideViewPr>
    <p:cSldViewPr snapToGrid="0" snapToObjects="1">
      <p:cViewPr varScale="1">
        <p:scale>
          <a:sx n="95" d="100"/>
          <a:sy n="95" d="100"/>
        </p:scale>
        <p:origin x="576"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32" d="100"/>
          <a:sy n="132" d="100"/>
        </p:scale>
        <p:origin x="5344"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1/14/24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94203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896355-3DDC-9949-861F-AD0908BFCC23}" type="slidenum">
              <a:rPr lang="en-US" smtClean="0"/>
              <a:t>5</a:t>
            </a:fld>
            <a:endParaRPr lang="en-US"/>
          </a:p>
        </p:txBody>
      </p:sp>
    </p:spTree>
    <p:extLst>
      <p:ext uri="{BB962C8B-B14F-4D97-AF65-F5344CB8AC3E}">
        <p14:creationId xmlns:p14="http://schemas.microsoft.com/office/powerpoint/2010/main" val="2663160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4055602"/>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4738977" y="4055602"/>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8487355" y="4055602"/>
            <a:ext cx="3704646"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441411"/>
            <a:ext cx="9753600" cy="810810"/>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1493520"/>
            <a:ext cx="9753600" cy="228600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669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1349951"/>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4738977" y="1349951"/>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8487355" y="1349951"/>
            <a:ext cx="3704646"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441411"/>
            <a:ext cx="9753600" cy="810810"/>
          </a:xfrm>
        </p:spPr>
        <p:txBody>
          <a:bodyPr/>
          <a:lstStyle>
            <a:lvl1pPr>
              <a:defRPr sz="360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4500542"/>
            <a:ext cx="9753600" cy="2050415"/>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7444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7" name="Picture Placeholder 4"/>
          <p:cNvSpPr>
            <a:spLocks noGrp="1"/>
          </p:cNvSpPr>
          <p:nvPr>
            <p:ph type="pic" sz="quarter" idx="13" hasCustomPrompt="1"/>
          </p:nvPr>
        </p:nvSpPr>
        <p:spPr>
          <a:xfrm>
            <a:off x="7843520" y="0"/>
            <a:ext cx="4348481" cy="685446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664930"/>
            <a:ext cx="5570220" cy="1387389"/>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2157025"/>
            <a:ext cx="5570220" cy="4050736"/>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104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7" name="Picture Placeholder 4"/>
          <p:cNvSpPr>
            <a:spLocks noGrp="1"/>
          </p:cNvSpPr>
          <p:nvPr>
            <p:ph type="pic" sz="quarter" idx="13" hasCustomPrompt="1"/>
          </p:nvPr>
        </p:nvSpPr>
        <p:spPr>
          <a:xfrm>
            <a:off x="7843520" y="1"/>
            <a:ext cx="434848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664930"/>
            <a:ext cx="5570220" cy="1387389"/>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2157025"/>
            <a:ext cx="5570220" cy="4050736"/>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4">
            <a:extLst>
              <a:ext uri="{FF2B5EF4-FFF2-40B4-BE49-F238E27FC236}">
                <a16:creationId xmlns:a16="http://schemas.microsoft.com/office/drawing/2014/main" id="{A5082EFB-1114-FE47-B838-2915F2B9B91D}"/>
              </a:ext>
            </a:extLst>
          </p:cNvPr>
          <p:cNvSpPr>
            <a:spLocks noGrp="1"/>
          </p:cNvSpPr>
          <p:nvPr>
            <p:ph type="pic" sz="quarter" idx="14" hasCustomPrompt="1"/>
          </p:nvPr>
        </p:nvSpPr>
        <p:spPr>
          <a:xfrm>
            <a:off x="7843520" y="3444241"/>
            <a:ext cx="4348481" cy="341375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0928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8593373" y="1"/>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8593373" y="2289977"/>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8593373" y="4573989"/>
            <a:ext cx="3598627" cy="228401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Title 4">
            <a:extLst>
              <a:ext uri="{FF2B5EF4-FFF2-40B4-BE49-F238E27FC236}">
                <a16:creationId xmlns:a16="http://schemas.microsoft.com/office/drawing/2014/main" id="{65D61D25-2C22-8E45-A9B3-AAB911B769EF}"/>
              </a:ext>
            </a:extLst>
          </p:cNvPr>
          <p:cNvSpPr>
            <a:spLocks noGrp="1"/>
          </p:cNvSpPr>
          <p:nvPr>
            <p:ph type="title" hasCustomPrompt="1"/>
          </p:nvPr>
        </p:nvSpPr>
        <p:spPr>
          <a:xfrm>
            <a:off x="1866900" y="664930"/>
            <a:ext cx="6129020" cy="1459697"/>
          </a:xfrm>
        </p:spPr>
        <p:txBody>
          <a:bodyPr/>
          <a:lstStyle>
            <a:lvl1pPr>
              <a:defRPr sz="3600" spc="0"/>
            </a:lvl1pPr>
          </a:lstStyle>
          <a:p>
            <a:r>
              <a:rPr lang="en-US" dirty="0"/>
              <a:t>CLICK TO EDIT MASTER TITLE STYLE</a:t>
            </a:r>
          </a:p>
        </p:txBody>
      </p:sp>
      <p:sp>
        <p:nvSpPr>
          <p:cNvPr id="10" name="Content Placeholder 2">
            <a:extLst>
              <a:ext uri="{FF2B5EF4-FFF2-40B4-BE49-F238E27FC236}">
                <a16:creationId xmlns:a16="http://schemas.microsoft.com/office/drawing/2014/main" id="{4712658E-CB5A-AF48-A644-353403DB00D4}"/>
              </a:ext>
            </a:extLst>
          </p:cNvPr>
          <p:cNvSpPr>
            <a:spLocks noGrp="1"/>
          </p:cNvSpPr>
          <p:nvPr>
            <p:ph idx="1"/>
          </p:nvPr>
        </p:nvSpPr>
        <p:spPr>
          <a:xfrm>
            <a:off x="1866900" y="2157025"/>
            <a:ext cx="6129020" cy="4261852"/>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6645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866901" y="156173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p:cNvSpPr>
            <a:spLocks noGrp="1"/>
          </p:cNvSpPr>
          <p:nvPr>
            <p:ph type="pic" sz="quarter" idx="13" hasCustomPrompt="1"/>
          </p:nvPr>
        </p:nvSpPr>
        <p:spPr>
          <a:xfrm>
            <a:off x="4322839" y="156173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14" hasCustomPrompt="1"/>
          </p:nvPr>
        </p:nvSpPr>
        <p:spPr>
          <a:xfrm>
            <a:off x="6778777" y="1561736"/>
            <a:ext cx="4841723"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a:extLst>
              <a:ext uri="{FF2B5EF4-FFF2-40B4-BE49-F238E27FC236}">
                <a16:creationId xmlns:a16="http://schemas.microsoft.com/office/drawing/2014/main" id="{167AA0B1-6033-2F4D-A765-7D17EAA0292C}"/>
              </a:ext>
            </a:extLst>
          </p:cNvPr>
          <p:cNvSpPr>
            <a:spLocks noGrp="1"/>
          </p:cNvSpPr>
          <p:nvPr>
            <p:ph type="title" hasCustomPrompt="1"/>
          </p:nvPr>
        </p:nvSpPr>
        <p:spPr>
          <a:xfrm>
            <a:off x="1866900" y="664931"/>
            <a:ext cx="9753600" cy="726990"/>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F259E27A-E0B3-884A-B625-74AD7AB9771C}"/>
              </a:ext>
            </a:extLst>
          </p:cNvPr>
          <p:cNvSpPr>
            <a:spLocks noGrp="1"/>
          </p:cNvSpPr>
          <p:nvPr>
            <p:ph idx="1"/>
          </p:nvPr>
        </p:nvSpPr>
        <p:spPr>
          <a:xfrm>
            <a:off x="1866900" y="4859381"/>
            <a:ext cx="9753600" cy="178666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671005"/>
            <a:ext cx="9753600" cy="710756"/>
          </a:xfrm>
        </p:spPr>
        <p:txBody>
          <a:bodyPr/>
          <a:lstStyle>
            <a:lvl1pPr>
              <a:defRPr sz="3600"/>
            </a:lvl1pPr>
          </a:lstStyle>
          <a:p>
            <a:r>
              <a:rPr lang="en-US" dirty="0"/>
              <a:t>CLICK TO EDIT MASTER TITLE STYLE</a:t>
            </a:r>
          </a:p>
        </p:txBody>
      </p:sp>
      <p:sp>
        <p:nvSpPr>
          <p:cNvPr id="6" name="Picture Placeholder 4"/>
          <p:cNvSpPr>
            <a:spLocks noGrp="1"/>
          </p:cNvSpPr>
          <p:nvPr>
            <p:ph type="pic" sz="quarter" idx="11" hasCustomPrompt="1"/>
          </p:nvPr>
        </p:nvSpPr>
        <p:spPr>
          <a:xfrm>
            <a:off x="1866900" y="1607819"/>
            <a:ext cx="9753600" cy="481105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66248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662432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990269"/>
            <a:ext cx="6414052" cy="2438731"/>
          </a:xfrm>
        </p:spPr>
        <p:txBody>
          <a:bodyPr/>
          <a:lstStyle>
            <a:lvl1pPr>
              <a:defRPr sz="5400"/>
            </a:lvl1pPr>
          </a:lstStyle>
          <a:p>
            <a:r>
              <a:rPr lang="en-US" dirty="0"/>
              <a:t>CLICK TO EDIT MASTER TITLE STYLE</a:t>
            </a:r>
          </a:p>
        </p:txBody>
      </p:sp>
      <p:sp>
        <p:nvSpPr>
          <p:cNvPr id="7" name="Content Placeholder 2">
            <a:extLst>
              <a:ext uri="{FF2B5EF4-FFF2-40B4-BE49-F238E27FC236}">
                <a16:creationId xmlns:a16="http://schemas.microsoft.com/office/drawing/2014/main" id="{9B443B03-7CB5-694C-A06A-B8D051D07491}"/>
              </a:ext>
            </a:extLst>
          </p:cNvPr>
          <p:cNvSpPr>
            <a:spLocks noGrp="1"/>
          </p:cNvSpPr>
          <p:nvPr>
            <p:ph idx="1"/>
          </p:nvPr>
        </p:nvSpPr>
        <p:spPr>
          <a:xfrm>
            <a:off x="1866900" y="3667761"/>
            <a:ext cx="4229100" cy="297828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207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662432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a:extLst>
              <a:ext uri="{FF2B5EF4-FFF2-40B4-BE49-F238E27FC236}">
                <a16:creationId xmlns:a16="http://schemas.microsoft.com/office/drawing/2014/main" id="{B7763118-0811-A045-907D-A37A39B473C7}"/>
              </a:ext>
            </a:extLst>
          </p:cNvPr>
          <p:cNvSpPr>
            <a:spLocks noGrp="1"/>
          </p:cNvSpPr>
          <p:nvPr>
            <p:ph type="title" hasCustomPrompt="1"/>
          </p:nvPr>
        </p:nvSpPr>
        <p:spPr>
          <a:xfrm>
            <a:off x="1535249" y="664745"/>
            <a:ext cx="4560751" cy="1621619"/>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E2C4E96E-0DBC-9741-978E-351DF7CF4BEA}"/>
              </a:ext>
            </a:extLst>
          </p:cNvPr>
          <p:cNvSpPr>
            <a:spLocks noGrp="1"/>
          </p:cNvSpPr>
          <p:nvPr>
            <p:ph idx="1"/>
          </p:nvPr>
        </p:nvSpPr>
        <p:spPr>
          <a:xfrm>
            <a:off x="1535249" y="2526750"/>
            <a:ext cx="4560751" cy="367085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235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206448" y="990269"/>
            <a:ext cx="6414052" cy="2438731"/>
          </a:xfrm>
        </p:spPr>
        <p:txBody>
          <a:bodyPr/>
          <a:lstStyle>
            <a:lvl1pPr algn="r">
              <a:defRPr sz="5400"/>
            </a:lvl1pPr>
          </a:lstStyle>
          <a:p>
            <a:r>
              <a:rPr lang="en-US" dirty="0"/>
              <a:t>CLICK TO EDIT MASTER TITLE STYLE</a:t>
            </a:r>
          </a:p>
        </p:txBody>
      </p:sp>
      <p:sp>
        <p:nvSpPr>
          <p:cNvPr id="7" name="Content Placeholder 2">
            <a:extLst>
              <a:ext uri="{FF2B5EF4-FFF2-40B4-BE49-F238E27FC236}">
                <a16:creationId xmlns:a16="http://schemas.microsoft.com/office/drawing/2014/main" id="{9B443B03-7CB5-694C-A06A-B8D051D07491}"/>
              </a:ext>
            </a:extLst>
          </p:cNvPr>
          <p:cNvSpPr>
            <a:spLocks noGrp="1"/>
          </p:cNvSpPr>
          <p:nvPr>
            <p:ph idx="1"/>
          </p:nvPr>
        </p:nvSpPr>
        <p:spPr>
          <a:xfrm>
            <a:off x="7112000" y="3667761"/>
            <a:ext cx="4508500" cy="297828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305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Номер слайда 21"/>
          <p:cNvSpPr txBox="1">
            <a:spLocks/>
          </p:cNvSpPr>
          <p:nvPr userDrawn="1"/>
        </p:nvSpPr>
        <p:spPr>
          <a:xfrm>
            <a:off x="388273" y="65712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1866899" y="4246128"/>
            <a:ext cx="8046357" cy="2438731"/>
          </a:xfrm>
        </p:spPr>
        <p:txBody>
          <a:bodyPr/>
          <a:lstStyle>
            <a:lvl1pPr>
              <a:defRPr sz="5400"/>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531429" y="664745"/>
            <a:ext cx="5089071" cy="1621619"/>
          </a:xfrm>
        </p:spPr>
        <p:txBody>
          <a:bodyPr/>
          <a:lstStyle>
            <a:lvl1pPr>
              <a:defRPr sz="3600" spc="0"/>
            </a:lvl1pPr>
          </a:lstStyle>
          <a:p>
            <a:r>
              <a:rPr lang="en-US" dirty="0"/>
              <a:t>CLICK TO EDIT MASTER TITLE STYLE</a:t>
            </a:r>
          </a:p>
        </p:txBody>
      </p:sp>
      <p:sp>
        <p:nvSpPr>
          <p:cNvPr id="7" name="Content Placeholder 2">
            <a:extLst>
              <a:ext uri="{FF2B5EF4-FFF2-40B4-BE49-F238E27FC236}">
                <a16:creationId xmlns:a16="http://schemas.microsoft.com/office/drawing/2014/main" id="{0353C0E3-CA06-FF4E-9268-38C763A245CD}"/>
              </a:ext>
            </a:extLst>
          </p:cNvPr>
          <p:cNvSpPr>
            <a:spLocks noGrp="1"/>
          </p:cNvSpPr>
          <p:nvPr>
            <p:ph idx="1"/>
          </p:nvPr>
        </p:nvSpPr>
        <p:spPr>
          <a:xfrm>
            <a:off x="6531429" y="2526750"/>
            <a:ext cx="5089071" cy="367085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3987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0"/>
            <a:ext cx="112014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p:cNvSpPr>
            <a:spLocks noGrp="1"/>
          </p:cNvSpPr>
          <p:nvPr>
            <p:ph type="title" hasCustomPrompt="1"/>
          </p:nvPr>
        </p:nvSpPr>
        <p:spPr>
          <a:xfrm>
            <a:off x="1866900" y="3715470"/>
            <a:ext cx="4229100" cy="1621619"/>
          </a:xfrm>
        </p:spPr>
        <p:txBody>
          <a:bodyPr/>
          <a:lstStyle>
            <a:lvl1pPr>
              <a:defRPr sz="3600"/>
            </a:lvl1pPr>
          </a:lstStyle>
          <a:p>
            <a:r>
              <a:rPr lang="en-US" dirty="0"/>
              <a:t>CLICK TO EDIT MASTER TITLE STYLE</a:t>
            </a:r>
          </a:p>
        </p:txBody>
      </p:sp>
      <p:sp>
        <p:nvSpPr>
          <p:cNvPr id="6" name="Content Placeholder 2">
            <a:extLst>
              <a:ext uri="{FF2B5EF4-FFF2-40B4-BE49-F238E27FC236}">
                <a16:creationId xmlns:a16="http://schemas.microsoft.com/office/drawing/2014/main" id="{E8A2D389-5092-B541-B85C-948DD9C9B7AA}"/>
              </a:ext>
            </a:extLst>
          </p:cNvPr>
          <p:cNvSpPr>
            <a:spLocks noGrp="1"/>
          </p:cNvSpPr>
          <p:nvPr>
            <p:ph idx="1"/>
          </p:nvPr>
        </p:nvSpPr>
        <p:spPr>
          <a:xfrm>
            <a:off x="6380480" y="3715470"/>
            <a:ext cx="5240020" cy="2930571"/>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806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866900" y="3429000"/>
            <a:ext cx="103251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p:cNvSpPr>
            <a:spLocks noGrp="1"/>
          </p:cNvSpPr>
          <p:nvPr>
            <p:ph type="title" hasCustomPrompt="1"/>
          </p:nvPr>
        </p:nvSpPr>
        <p:spPr>
          <a:xfrm>
            <a:off x="1866900" y="691324"/>
            <a:ext cx="4229100" cy="1621619"/>
          </a:xfrm>
        </p:spPr>
        <p:txBody>
          <a:bodyPr/>
          <a:lstStyle>
            <a:lvl1pPr>
              <a:defRPr sz="3600"/>
            </a:lvl1pPr>
          </a:lstStyle>
          <a:p>
            <a:r>
              <a:rPr lang="en-US" dirty="0"/>
              <a:t>CLICK TO EDIT MASTER TITLE STYLE</a:t>
            </a:r>
          </a:p>
        </p:txBody>
      </p:sp>
      <p:sp>
        <p:nvSpPr>
          <p:cNvPr id="6" name="Content Placeholder 2">
            <a:extLst>
              <a:ext uri="{FF2B5EF4-FFF2-40B4-BE49-F238E27FC236}">
                <a16:creationId xmlns:a16="http://schemas.microsoft.com/office/drawing/2014/main" id="{A64CFFCC-3559-F84D-A042-1BAFB259196A}"/>
              </a:ext>
            </a:extLst>
          </p:cNvPr>
          <p:cNvSpPr>
            <a:spLocks noGrp="1"/>
          </p:cNvSpPr>
          <p:nvPr>
            <p:ph idx="1"/>
          </p:nvPr>
        </p:nvSpPr>
        <p:spPr>
          <a:xfrm>
            <a:off x="6380480" y="691325"/>
            <a:ext cx="5240020" cy="2285556"/>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6660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866900"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a:extLst>
              <a:ext uri="{FF2B5EF4-FFF2-40B4-BE49-F238E27FC236}">
                <a16:creationId xmlns:a16="http://schemas.microsoft.com/office/drawing/2014/main" id="{9F1E9CA4-55FC-8A40-824F-09EDA9DCB9E9}"/>
              </a:ext>
            </a:extLst>
          </p:cNvPr>
          <p:cNvSpPr>
            <a:spLocks noGrp="1"/>
          </p:cNvSpPr>
          <p:nvPr>
            <p:ph type="title" hasCustomPrompt="1"/>
          </p:nvPr>
        </p:nvSpPr>
        <p:spPr>
          <a:xfrm>
            <a:off x="1866900" y="671005"/>
            <a:ext cx="9753600" cy="710756"/>
          </a:xfrm>
        </p:spPr>
        <p:txBody>
          <a:bodyPr/>
          <a:lstStyle>
            <a:lvl1pPr>
              <a:defRPr sz="3600"/>
            </a:lvl1pPr>
          </a:lstStyle>
          <a:p>
            <a:r>
              <a:rPr lang="en-US" dirty="0"/>
              <a:t>CLICK TO EDIT MASTER TITLE STYLE</a:t>
            </a:r>
          </a:p>
        </p:txBody>
      </p:sp>
      <p:sp>
        <p:nvSpPr>
          <p:cNvPr id="11" name="Picture Placeholder 4">
            <a:extLst>
              <a:ext uri="{FF2B5EF4-FFF2-40B4-BE49-F238E27FC236}">
                <a16:creationId xmlns:a16="http://schemas.microsoft.com/office/drawing/2014/main" id="{D910E763-4396-F74C-8903-82D9802B2D74}"/>
              </a:ext>
            </a:extLst>
          </p:cNvPr>
          <p:cNvSpPr>
            <a:spLocks noGrp="1"/>
          </p:cNvSpPr>
          <p:nvPr>
            <p:ph type="pic" sz="quarter" idx="13" hasCustomPrompt="1"/>
          </p:nvPr>
        </p:nvSpPr>
        <p:spPr>
          <a:xfrm>
            <a:off x="3479701"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a:extLst>
              <a:ext uri="{FF2B5EF4-FFF2-40B4-BE49-F238E27FC236}">
                <a16:creationId xmlns:a16="http://schemas.microsoft.com/office/drawing/2014/main" id="{E94BA5C2-38F4-E14F-AA9C-C3DFC999753E}"/>
              </a:ext>
            </a:extLst>
          </p:cNvPr>
          <p:cNvSpPr>
            <a:spLocks noGrp="1"/>
          </p:cNvSpPr>
          <p:nvPr>
            <p:ph type="pic" sz="quarter" idx="14" hasCustomPrompt="1"/>
          </p:nvPr>
        </p:nvSpPr>
        <p:spPr>
          <a:xfrm>
            <a:off x="5092502"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a:extLst>
              <a:ext uri="{FF2B5EF4-FFF2-40B4-BE49-F238E27FC236}">
                <a16:creationId xmlns:a16="http://schemas.microsoft.com/office/drawing/2014/main" id="{A9FCD912-C26A-6644-A093-938CD0712E60}"/>
              </a:ext>
            </a:extLst>
          </p:cNvPr>
          <p:cNvSpPr>
            <a:spLocks noGrp="1"/>
          </p:cNvSpPr>
          <p:nvPr>
            <p:ph type="pic" sz="quarter" idx="15" hasCustomPrompt="1"/>
          </p:nvPr>
        </p:nvSpPr>
        <p:spPr>
          <a:xfrm>
            <a:off x="6743700"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2" name="Picture Placeholder 4">
            <a:extLst>
              <a:ext uri="{FF2B5EF4-FFF2-40B4-BE49-F238E27FC236}">
                <a16:creationId xmlns:a16="http://schemas.microsoft.com/office/drawing/2014/main" id="{2B2E5B3A-B4B2-BD4F-AB85-BFF95E3A2AD7}"/>
              </a:ext>
            </a:extLst>
          </p:cNvPr>
          <p:cNvSpPr>
            <a:spLocks noGrp="1"/>
          </p:cNvSpPr>
          <p:nvPr>
            <p:ph type="pic" sz="quarter" idx="24" hasCustomPrompt="1"/>
          </p:nvPr>
        </p:nvSpPr>
        <p:spPr>
          <a:xfrm>
            <a:off x="8394898"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3" name="Picture Placeholder 4">
            <a:extLst>
              <a:ext uri="{FF2B5EF4-FFF2-40B4-BE49-F238E27FC236}">
                <a16:creationId xmlns:a16="http://schemas.microsoft.com/office/drawing/2014/main" id="{CC35ADD1-35FD-C44E-BAE2-21F1D63D4DEC}"/>
              </a:ext>
            </a:extLst>
          </p:cNvPr>
          <p:cNvSpPr>
            <a:spLocks noGrp="1"/>
          </p:cNvSpPr>
          <p:nvPr>
            <p:ph type="pic" sz="quarter" idx="25" hasCustomPrompt="1"/>
          </p:nvPr>
        </p:nvSpPr>
        <p:spPr>
          <a:xfrm>
            <a:off x="10046096"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4" name="Picture Placeholder 4">
            <a:extLst>
              <a:ext uri="{FF2B5EF4-FFF2-40B4-BE49-F238E27FC236}">
                <a16:creationId xmlns:a16="http://schemas.microsoft.com/office/drawing/2014/main" id="{4A064768-5B8B-5740-B764-CCD1215AD7E3}"/>
              </a:ext>
            </a:extLst>
          </p:cNvPr>
          <p:cNvSpPr>
            <a:spLocks noGrp="1"/>
          </p:cNvSpPr>
          <p:nvPr>
            <p:ph type="pic" sz="quarter" idx="26" hasCustomPrompt="1"/>
          </p:nvPr>
        </p:nvSpPr>
        <p:spPr>
          <a:xfrm>
            <a:off x="1866900"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5" name="Picture Placeholder 4">
            <a:extLst>
              <a:ext uri="{FF2B5EF4-FFF2-40B4-BE49-F238E27FC236}">
                <a16:creationId xmlns:a16="http://schemas.microsoft.com/office/drawing/2014/main" id="{A8ACE225-1838-3544-957D-AACCA7BE3A1A}"/>
              </a:ext>
            </a:extLst>
          </p:cNvPr>
          <p:cNvSpPr>
            <a:spLocks noGrp="1"/>
          </p:cNvSpPr>
          <p:nvPr>
            <p:ph type="pic" sz="quarter" idx="27" hasCustomPrompt="1"/>
          </p:nvPr>
        </p:nvSpPr>
        <p:spPr>
          <a:xfrm>
            <a:off x="3479701"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6" name="Picture Placeholder 4">
            <a:extLst>
              <a:ext uri="{FF2B5EF4-FFF2-40B4-BE49-F238E27FC236}">
                <a16:creationId xmlns:a16="http://schemas.microsoft.com/office/drawing/2014/main" id="{FD0641E4-640F-8D4E-8C69-BFEE014364E3}"/>
              </a:ext>
            </a:extLst>
          </p:cNvPr>
          <p:cNvSpPr>
            <a:spLocks noGrp="1"/>
          </p:cNvSpPr>
          <p:nvPr>
            <p:ph type="pic" sz="quarter" idx="28" hasCustomPrompt="1"/>
          </p:nvPr>
        </p:nvSpPr>
        <p:spPr>
          <a:xfrm>
            <a:off x="5092502"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7" name="Picture Placeholder 4">
            <a:extLst>
              <a:ext uri="{FF2B5EF4-FFF2-40B4-BE49-F238E27FC236}">
                <a16:creationId xmlns:a16="http://schemas.microsoft.com/office/drawing/2014/main" id="{0DBFC0DE-039B-2F4E-BFBC-2E3DA0364347}"/>
              </a:ext>
            </a:extLst>
          </p:cNvPr>
          <p:cNvSpPr>
            <a:spLocks noGrp="1"/>
          </p:cNvSpPr>
          <p:nvPr>
            <p:ph type="pic" sz="quarter" idx="29" hasCustomPrompt="1"/>
          </p:nvPr>
        </p:nvSpPr>
        <p:spPr>
          <a:xfrm>
            <a:off x="6743700"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8" name="Picture Placeholder 4">
            <a:extLst>
              <a:ext uri="{FF2B5EF4-FFF2-40B4-BE49-F238E27FC236}">
                <a16:creationId xmlns:a16="http://schemas.microsoft.com/office/drawing/2014/main" id="{25EA1B11-E5B8-9149-BBE6-13ADFB08F8B5}"/>
              </a:ext>
            </a:extLst>
          </p:cNvPr>
          <p:cNvSpPr>
            <a:spLocks noGrp="1"/>
          </p:cNvSpPr>
          <p:nvPr>
            <p:ph type="pic" sz="quarter" idx="30" hasCustomPrompt="1"/>
          </p:nvPr>
        </p:nvSpPr>
        <p:spPr>
          <a:xfrm>
            <a:off x="8394898"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icture Placeholder 4">
            <a:extLst>
              <a:ext uri="{FF2B5EF4-FFF2-40B4-BE49-F238E27FC236}">
                <a16:creationId xmlns:a16="http://schemas.microsoft.com/office/drawing/2014/main" id="{ECDDA7D5-E29D-2F4F-9BBE-E4BC874FC1DF}"/>
              </a:ext>
            </a:extLst>
          </p:cNvPr>
          <p:cNvSpPr>
            <a:spLocks noGrp="1"/>
          </p:cNvSpPr>
          <p:nvPr>
            <p:ph type="pic" sz="quarter" idx="31" hasCustomPrompt="1"/>
          </p:nvPr>
        </p:nvSpPr>
        <p:spPr>
          <a:xfrm>
            <a:off x="10046096"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0" name="Picture Placeholder 4">
            <a:extLst>
              <a:ext uri="{FF2B5EF4-FFF2-40B4-BE49-F238E27FC236}">
                <a16:creationId xmlns:a16="http://schemas.microsoft.com/office/drawing/2014/main" id="{D39CEE3D-7E7A-494C-B8D1-6A561A1F8C67}"/>
              </a:ext>
            </a:extLst>
          </p:cNvPr>
          <p:cNvSpPr>
            <a:spLocks noGrp="1"/>
          </p:cNvSpPr>
          <p:nvPr>
            <p:ph type="pic" sz="quarter" idx="32" hasCustomPrompt="1"/>
          </p:nvPr>
        </p:nvSpPr>
        <p:spPr>
          <a:xfrm>
            <a:off x="1866900"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1" name="Picture Placeholder 4">
            <a:extLst>
              <a:ext uri="{FF2B5EF4-FFF2-40B4-BE49-F238E27FC236}">
                <a16:creationId xmlns:a16="http://schemas.microsoft.com/office/drawing/2014/main" id="{D2F2FBF1-42C4-084B-9B8F-8A6BB412FDFF}"/>
              </a:ext>
            </a:extLst>
          </p:cNvPr>
          <p:cNvSpPr>
            <a:spLocks noGrp="1"/>
          </p:cNvSpPr>
          <p:nvPr>
            <p:ph type="pic" sz="quarter" idx="33" hasCustomPrompt="1"/>
          </p:nvPr>
        </p:nvSpPr>
        <p:spPr>
          <a:xfrm>
            <a:off x="3479701"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2" name="Picture Placeholder 4">
            <a:extLst>
              <a:ext uri="{FF2B5EF4-FFF2-40B4-BE49-F238E27FC236}">
                <a16:creationId xmlns:a16="http://schemas.microsoft.com/office/drawing/2014/main" id="{99001851-0A29-5945-8461-09C32A1DF560}"/>
              </a:ext>
            </a:extLst>
          </p:cNvPr>
          <p:cNvSpPr>
            <a:spLocks noGrp="1"/>
          </p:cNvSpPr>
          <p:nvPr>
            <p:ph type="pic" sz="quarter" idx="34" hasCustomPrompt="1"/>
          </p:nvPr>
        </p:nvSpPr>
        <p:spPr>
          <a:xfrm>
            <a:off x="5092502"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3" name="Picture Placeholder 4">
            <a:extLst>
              <a:ext uri="{FF2B5EF4-FFF2-40B4-BE49-F238E27FC236}">
                <a16:creationId xmlns:a16="http://schemas.microsoft.com/office/drawing/2014/main" id="{DC1D8B20-1A51-9C4A-ABDD-DD48B5D1C275}"/>
              </a:ext>
            </a:extLst>
          </p:cNvPr>
          <p:cNvSpPr>
            <a:spLocks noGrp="1"/>
          </p:cNvSpPr>
          <p:nvPr>
            <p:ph type="pic" sz="quarter" idx="35" hasCustomPrompt="1"/>
          </p:nvPr>
        </p:nvSpPr>
        <p:spPr>
          <a:xfrm>
            <a:off x="6743700"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4" name="Picture Placeholder 4">
            <a:extLst>
              <a:ext uri="{FF2B5EF4-FFF2-40B4-BE49-F238E27FC236}">
                <a16:creationId xmlns:a16="http://schemas.microsoft.com/office/drawing/2014/main" id="{5AA24CC2-0B66-B34D-A228-6AE40A8DE753}"/>
              </a:ext>
            </a:extLst>
          </p:cNvPr>
          <p:cNvSpPr>
            <a:spLocks noGrp="1"/>
          </p:cNvSpPr>
          <p:nvPr>
            <p:ph type="pic" sz="quarter" idx="36" hasCustomPrompt="1"/>
          </p:nvPr>
        </p:nvSpPr>
        <p:spPr>
          <a:xfrm>
            <a:off x="8394898"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5" name="Picture Placeholder 4">
            <a:extLst>
              <a:ext uri="{FF2B5EF4-FFF2-40B4-BE49-F238E27FC236}">
                <a16:creationId xmlns:a16="http://schemas.microsoft.com/office/drawing/2014/main" id="{5FA8BDB8-5757-C142-AC90-BC8AD95844D0}"/>
              </a:ext>
            </a:extLst>
          </p:cNvPr>
          <p:cNvSpPr>
            <a:spLocks noGrp="1"/>
          </p:cNvSpPr>
          <p:nvPr>
            <p:ph type="pic" sz="quarter" idx="37" hasCustomPrompt="1"/>
          </p:nvPr>
        </p:nvSpPr>
        <p:spPr>
          <a:xfrm>
            <a:off x="10046096"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6" name="Picture Placeholder 4">
            <a:extLst>
              <a:ext uri="{FF2B5EF4-FFF2-40B4-BE49-F238E27FC236}">
                <a16:creationId xmlns:a16="http://schemas.microsoft.com/office/drawing/2014/main" id="{65AA2FDC-1BAC-F24E-85E0-00EBEC7473C7}"/>
              </a:ext>
            </a:extLst>
          </p:cNvPr>
          <p:cNvSpPr>
            <a:spLocks noGrp="1"/>
          </p:cNvSpPr>
          <p:nvPr>
            <p:ph type="pic" sz="quarter" idx="38" hasCustomPrompt="1"/>
          </p:nvPr>
        </p:nvSpPr>
        <p:spPr>
          <a:xfrm>
            <a:off x="1866900"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7" name="Picture Placeholder 4">
            <a:extLst>
              <a:ext uri="{FF2B5EF4-FFF2-40B4-BE49-F238E27FC236}">
                <a16:creationId xmlns:a16="http://schemas.microsoft.com/office/drawing/2014/main" id="{72982FDD-C863-2C47-A976-BFBF4777637D}"/>
              </a:ext>
            </a:extLst>
          </p:cNvPr>
          <p:cNvSpPr>
            <a:spLocks noGrp="1"/>
          </p:cNvSpPr>
          <p:nvPr>
            <p:ph type="pic" sz="quarter" idx="39" hasCustomPrompt="1"/>
          </p:nvPr>
        </p:nvSpPr>
        <p:spPr>
          <a:xfrm>
            <a:off x="3479701"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8" name="Picture Placeholder 4">
            <a:extLst>
              <a:ext uri="{FF2B5EF4-FFF2-40B4-BE49-F238E27FC236}">
                <a16:creationId xmlns:a16="http://schemas.microsoft.com/office/drawing/2014/main" id="{1D2AA8B1-2C53-7940-A97F-72E577896EC9}"/>
              </a:ext>
            </a:extLst>
          </p:cNvPr>
          <p:cNvSpPr>
            <a:spLocks noGrp="1"/>
          </p:cNvSpPr>
          <p:nvPr>
            <p:ph type="pic" sz="quarter" idx="40" hasCustomPrompt="1"/>
          </p:nvPr>
        </p:nvSpPr>
        <p:spPr>
          <a:xfrm>
            <a:off x="5092502"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9" name="Picture Placeholder 4">
            <a:extLst>
              <a:ext uri="{FF2B5EF4-FFF2-40B4-BE49-F238E27FC236}">
                <a16:creationId xmlns:a16="http://schemas.microsoft.com/office/drawing/2014/main" id="{B695AF4D-D6DC-0944-98EC-F2C964A6D132}"/>
              </a:ext>
            </a:extLst>
          </p:cNvPr>
          <p:cNvSpPr>
            <a:spLocks noGrp="1"/>
          </p:cNvSpPr>
          <p:nvPr>
            <p:ph type="pic" sz="quarter" idx="41" hasCustomPrompt="1"/>
          </p:nvPr>
        </p:nvSpPr>
        <p:spPr>
          <a:xfrm>
            <a:off x="6743700"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0" name="Picture Placeholder 4">
            <a:extLst>
              <a:ext uri="{FF2B5EF4-FFF2-40B4-BE49-F238E27FC236}">
                <a16:creationId xmlns:a16="http://schemas.microsoft.com/office/drawing/2014/main" id="{002E033C-4E61-6B4F-B553-C83E76F94D8B}"/>
              </a:ext>
            </a:extLst>
          </p:cNvPr>
          <p:cNvSpPr>
            <a:spLocks noGrp="1"/>
          </p:cNvSpPr>
          <p:nvPr>
            <p:ph type="pic" sz="quarter" idx="42" hasCustomPrompt="1"/>
          </p:nvPr>
        </p:nvSpPr>
        <p:spPr>
          <a:xfrm>
            <a:off x="8394898"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1" name="Picture Placeholder 4">
            <a:extLst>
              <a:ext uri="{FF2B5EF4-FFF2-40B4-BE49-F238E27FC236}">
                <a16:creationId xmlns:a16="http://schemas.microsoft.com/office/drawing/2014/main" id="{750A9437-CEAD-0741-8012-DFC58613492D}"/>
              </a:ext>
            </a:extLst>
          </p:cNvPr>
          <p:cNvSpPr>
            <a:spLocks noGrp="1"/>
          </p:cNvSpPr>
          <p:nvPr>
            <p:ph type="pic" sz="quarter" idx="43" hasCustomPrompt="1"/>
          </p:nvPr>
        </p:nvSpPr>
        <p:spPr>
          <a:xfrm>
            <a:off x="10046096"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86690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a:extLst>
              <a:ext uri="{FF2B5EF4-FFF2-40B4-BE49-F238E27FC236}">
                <a16:creationId xmlns:a16="http://schemas.microsoft.com/office/drawing/2014/main" id="{9F1E9CA4-55FC-8A40-824F-09EDA9DCB9E9}"/>
              </a:ext>
            </a:extLst>
          </p:cNvPr>
          <p:cNvSpPr>
            <a:spLocks noGrp="1"/>
          </p:cNvSpPr>
          <p:nvPr>
            <p:ph type="title" hasCustomPrompt="1"/>
          </p:nvPr>
        </p:nvSpPr>
        <p:spPr>
          <a:xfrm>
            <a:off x="1866900" y="671005"/>
            <a:ext cx="9753600" cy="710756"/>
          </a:xfrm>
        </p:spPr>
        <p:txBody>
          <a:bodyPr/>
          <a:lstStyle>
            <a:lvl1pPr>
              <a:defRPr sz="3600"/>
            </a:lvl1pPr>
          </a:lstStyle>
          <a:p>
            <a:r>
              <a:rPr lang="en-US" dirty="0"/>
              <a:t>CLICK TO EDIT MASTER TITLE STYLE</a:t>
            </a:r>
          </a:p>
        </p:txBody>
      </p:sp>
      <p:sp>
        <p:nvSpPr>
          <p:cNvPr id="42" name="Picture Placeholder 4">
            <a:extLst>
              <a:ext uri="{FF2B5EF4-FFF2-40B4-BE49-F238E27FC236}">
                <a16:creationId xmlns:a16="http://schemas.microsoft.com/office/drawing/2014/main" id="{AB69879B-EE95-2340-855D-A9E3FF45B369}"/>
              </a:ext>
            </a:extLst>
          </p:cNvPr>
          <p:cNvSpPr>
            <a:spLocks noGrp="1"/>
          </p:cNvSpPr>
          <p:nvPr>
            <p:ph type="pic" sz="quarter" idx="13" hasCustomPrompt="1"/>
          </p:nvPr>
        </p:nvSpPr>
        <p:spPr>
          <a:xfrm>
            <a:off x="186690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3" name="Picture Placeholder 4">
            <a:extLst>
              <a:ext uri="{FF2B5EF4-FFF2-40B4-BE49-F238E27FC236}">
                <a16:creationId xmlns:a16="http://schemas.microsoft.com/office/drawing/2014/main" id="{81755F83-CEE1-CA4F-9CB2-AD8AF9461FE6}"/>
              </a:ext>
            </a:extLst>
          </p:cNvPr>
          <p:cNvSpPr>
            <a:spLocks noGrp="1"/>
          </p:cNvSpPr>
          <p:nvPr>
            <p:ph type="pic" sz="quarter" idx="14" hasCustomPrompt="1"/>
          </p:nvPr>
        </p:nvSpPr>
        <p:spPr>
          <a:xfrm>
            <a:off x="186690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4" name="Picture Placeholder 4">
            <a:extLst>
              <a:ext uri="{FF2B5EF4-FFF2-40B4-BE49-F238E27FC236}">
                <a16:creationId xmlns:a16="http://schemas.microsoft.com/office/drawing/2014/main" id="{34924851-6C37-C84F-A630-EA87C879C7DF}"/>
              </a:ext>
            </a:extLst>
          </p:cNvPr>
          <p:cNvSpPr>
            <a:spLocks noGrp="1"/>
          </p:cNvSpPr>
          <p:nvPr>
            <p:ph type="pic" sz="quarter" idx="15" hasCustomPrompt="1"/>
          </p:nvPr>
        </p:nvSpPr>
        <p:spPr>
          <a:xfrm>
            <a:off x="439674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5" name="Picture Placeholder 4">
            <a:extLst>
              <a:ext uri="{FF2B5EF4-FFF2-40B4-BE49-F238E27FC236}">
                <a16:creationId xmlns:a16="http://schemas.microsoft.com/office/drawing/2014/main" id="{1591A003-2C51-8747-8121-A00901B69530}"/>
              </a:ext>
            </a:extLst>
          </p:cNvPr>
          <p:cNvSpPr>
            <a:spLocks noGrp="1"/>
          </p:cNvSpPr>
          <p:nvPr>
            <p:ph type="pic" sz="quarter" idx="16" hasCustomPrompt="1"/>
          </p:nvPr>
        </p:nvSpPr>
        <p:spPr>
          <a:xfrm>
            <a:off x="692658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6" name="Picture Placeholder 4">
            <a:extLst>
              <a:ext uri="{FF2B5EF4-FFF2-40B4-BE49-F238E27FC236}">
                <a16:creationId xmlns:a16="http://schemas.microsoft.com/office/drawing/2014/main" id="{E5FC3E9F-0D6F-1A4B-9B98-7EEBF5AEADC0}"/>
              </a:ext>
            </a:extLst>
          </p:cNvPr>
          <p:cNvSpPr>
            <a:spLocks noGrp="1"/>
          </p:cNvSpPr>
          <p:nvPr>
            <p:ph type="pic" sz="quarter" idx="17" hasCustomPrompt="1"/>
          </p:nvPr>
        </p:nvSpPr>
        <p:spPr>
          <a:xfrm>
            <a:off x="945642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7" name="Picture Placeholder 4">
            <a:extLst>
              <a:ext uri="{FF2B5EF4-FFF2-40B4-BE49-F238E27FC236}">
                <a16:creationId xmlns:a16="http://schemas.microsoft.com/office/drawing/2014/main" id="{CEC3CD0E-BFD8-D741-B22E-22F2F41C4FAF}"/>
              </a:ext>
            </a:extLst>
          </p:cNvPr>
          <p:cNvSpPr>
            <a:spLocks noGrp="1"/>
          </p:cNvSpPr>
          <p:nvPr>
            <p:ph type="pic" sz="quarter" idx="18" hasCustomPrompt="1"/>
          </p:nvPr>
        </p:nvSpPr>
        <p:spPr>
          <a:xfrm>
            <a:off x="439674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8" name="Picture Placeholder 4">
            <a:extLst>
              <a:ext uri="{FF2B5EF4-FFF2-40B4-BE49-F238E27FC236}">
                <a16:creationId xmlns:a16="http://schemas.microsoft.com/office/drawing/2014/main" id="{0460D3CE-95FD-684A-91A1-6CCB6968556D}"/>
              </a:ext>
            </a:extLst>
          </p:cNvPr>
          <p:cNvSpPr>
            <a:spLocks noGrp="1"/>
          </p:cNvSpPr>
          <p:nvPr>
            <p:ph type="pic" sz="quarter" idx="19" hasCustomPrompt="1"/>
          </p:nvPr>
        </p:nvSpPr>
        <p:spPr>
          <a:xfrm>
            <a:off x="692658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9" name="Picture Placeholder 4">
            <a:extLst>
              <a:ext uri="{FF2B5EF4-FFF2-40B4-BE49-F238E27FC236}">
                <a16:creationId xmlns:a16="http://schemas.microsoft.com/office/drawing/2014/main" id="{B8B8D087-5B4B-8141-8DB9-81770800BD18}"/>
              </a:ext>
            </a:extLst>
          </p:cNvPr>
          <p:cNvSpPr>
            <a:spLocks noGrp="1"/>
          </p:cNvSpPr>
          <p:nvPr>
            <p:ph type="pic" sz="quarter" idx="20" hasCustomPrompt="1"/>
          </p:nvPr>
        </p:nvSpPr>
        <p:spPr>
          <a:xfrm>
            <a:off x="945642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0" name="Picture Placeholder 4">
            <a:extLst>
              <a:ext uri="{FF2B5EF4-FFF2-40B4-BE49-F238E27FC236}">
                <a16:creationId xmlns:a16="http://schemas.microsoft.com/office/drawing/2014/main" id="{BB5C1B6D-1803-8645-8E13-7DE2A58DE4D3}"/>
              </a:ext>
            </a:extLst>
          </p:cNvPr>
          <p:cNvSpPr>
            <a:spLocks noGrp="1"/>
          </p:cNvSpPr>
          <p:nvPr>
            <p:ph type="pic" sz="quarter" idx="21" hasCustomPrompt="1"/>
          </p:nvPr>
        </p:nvSpPr>
        <p:spPr>
          <a:xfrm>
            <a:off x="439674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1" name="Picture Placeholder 4">
            <a:extLst>
              <a:ext uri="{FF2B5EF4-FFF2-40B4-BE49-F238E27FC236}">
                <a16:creationId xmlns:a16="http://schemas.microsoft.com/office/drawing/2014/main" id="{285C2B50-7632-3747-84F1-900493205CDB}"/>
              </a:ext>
            </a:extLst>
          </p:cNvPr>
          <p:cNvSpPr>
            <a:spLocks noGrp="1"/>
          </p:cNvSpPr>
          <p:nvPr>
            <p:ph type="pic" sz="quarter" idx="22" hasCustomPrompt="1"/>
          </p:nvPr>
        </p:nvSpPr>
        <p:spPr>
          <a:xfrm>
            <a:off x="692658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2" name="Picture Placeholder 4">
            <a:extLst>
              <a:ext uri="{FF2B5EF4-FFF2-40B4-BE49-F238E27FC236}">
                <a16:creationId xmlns:a16="http://schemas.microsoft.com/office/drawing/2014/main" id="{B105B2B0-0C44-D34D-837F-9F695FD2187F}"/>
              </a:ext>
            </a:extLst>
          </p:cNvPr>
          <p:cNvSpPr>
            <a:spLocks noGrp="1"/>
          </p:cNvSpPr>
          <p:nvPr>
            <p:ph type="pic" sz="quarter" idx="23" hasCustomPrompt="1"/>
          </p:nvPr>
        </p:nvSpPr>
        <p:spPr>
          <a:xfrm>
            <a:off x="945642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40515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7" hasCustomPrompt="1"/>
          </p:nvPr>
        </p:nvSpPr>
        <p:spPr>
          <a:xfrm>
            <a:off x="1866900"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8" hasCustomPrompt="1"/>
          </p:nvPr>
        </p:nvSpPr>
        <p:spPr>
          <a:xfrm>
            <a:off x="5244737"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9" hasCustomPrompt="1"/>
          </p:nvPr>
        </p:nvSpPr>
        <p:spPr>
          <a:xfrm>
            <a:off x="8622575"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664745"/>
            <a:ext cx="9753600" cy="757655"/>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68F39EDD-56E0-DB41-A5F7-712481027C17}"/>
              </a:ext>
            </a:extLst>
          </p:cNvPr>
          <p:cNvSpPr>
            <a:spLocks noGrp="1"/>
          </p:cNvSpPr>
          <p:nvPr>
            <p:ph idx="1"/>
          </p:nvPr>
        </p:nvSpPr>
        <p:spPr>
          <a:xfrm>
            <a:off x="1866900" y="4844631"/>
            <a:ext cx="9753600" cy="180141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643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7086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Picture Placeholder 4"/>
          <p:cNvSpPr>
            <a:spLocks noGrp="1"/>
          </p:cNvSpPr>
          <p:nvPr>
            <p:ph type="pic" sz="quarter" idx="11" hasCustomPrompt="1"/>
          </p:nvPr>
        </p:nvSpPr>
        <p:spPr>
          <a:xfrm>
            <a:off x="990600" y="0"/>
            <a:ext cx="11201400"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60350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664745"/>
            <a:ext cx="7510780" cy="1621619"/>
          </a:xfrm>
        </p:spPr>
        <p:txBody>
          <a:bodyPr/>
          <a:lstStyle>
            <a:lvl1pPr>
              <a:defRPr sz="3600" spc="0"/>
            </a:lvl1pPr>
          </a:lstStyle>
          <a:p>
            <a:r>
              <a:rPr lang="en-US" dirty="0"/>
              <a:t>CLICK TO EDIT MASTER TITLE STYLE</a:t>
            </a:r>
          </a:p>
        </p:txBody>
      </p:sp>
      <p:sp>
        <p:nvSpPr>
          <p:cNvPr id="10" name="Picture Placeholder 4"/>
          <p:cNvSpPr>
            <a:spLocks noGrp="1"/>
          </p:cNvSpPr>
          <p:nvPr>
            <p:ph type="pic" sz="quarter" idx="17" hasCustomPrompt="1"/>
          </p:nvPr>
        </p:nvSpPr>
        <p:spPr>
          <a:xfrm>
            <a:off x="18669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8" hasCustomPrompt="1"/>
          </p:nvPr>
        </p:nvSpPr>
        <p:spPr>
          <a:xfrm>
            <a:off x="39433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p:cNvSpPr>
            <a:spLocks noGrp="1"/>
          </p:cNvSpPr>
          <p:nvPr>
            <p:ph type="pic" sz="quarter" idx="19" hasCustomPrompt="1"/>
          </p:nvPr>
        </p:nvSpPr>
        <p:spPr>
          <a:xfrm>
            <a:off x="60198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p:cNvSpPr>
            <a:spLocks noGrp="1"/>
          </p:cNvSpPr>
          <p:nvPr>
            <p:ph type="pic" sz="quarter" idx="20" hasCustomPrompt="1"/>
          </p:nvPr>
        </p:nvSpPr>
        <p:spPr>
          <a:xfrm>
            <a:off x="80962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21" hasCustomPrompt="1"/>
          </p:nvPr>
        </p:nvSpPr>
        <p:spPr>
          <a:xfrm>
            <a:off x="10172700"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5" name="Picture Placeholder 4"/>
          <p:cNvSpPr>
            <a:spLocks noGrp="1"/>
          </p:cNvSpPr>
          <p:nvPr>
            <p:ph type="pic" sz="quarter" idx="22" hasCustomPrompt="1"/>
          </p:nvPr>
        </p:nvSpPr>
        <p:spPr>
          <a:xfrm>
            <a:off x="18669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6" name="Picture Placeholder 4"/>
          <p:cNvSpPr>
            <a:spLocks noGrp="1"/>
          </p:cNvSpPr>
          <p:nvPr>
            <p:ph type="pic" sz="quarter" idx="23" hasCustomPrompt="1"/>
          </p:nvPr>
        </p:nvSpPr>
        <p:spPr>
          <a:xfrm>
            <a:off x="39433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7" name="Picture Placeholder 4"/>
          <p:cNvSpPr>
            <a:spLocks noGrp="1"/>
          </p:cNvSpPr>
          <p:nvPr>
            <p:ph type="pic" sz="quarter" idx="24" hasCustomPrompt="1"/>
          </p:nvPr>
        </p:nvSpPr>
        <p:spPr>
          <a:xfrm>
            <a:off x="60198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8" name="Picture Placeholder 4"/>
          <p:cNvSpPr>
            <a:spLocks noGrp="1"/>
          </p:cNvSpPr>
          <p:nvPr>
            <p:ph type="pic" sz="quarter" idx="25" hasCustomPrompt="1"/>
          </p:nvPr>
        </p:nvSpPr>
        <p:spPr>
          <a:xfrm>
            <a:off x="80962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9" name="Picture Placeholder 4"/>
          <p:cNvSpPr>
            <a:spLocks noGrp="1"/>
          </p:cNvSpPr>
          <p:nvPr>
            <p:ph type="pic" sz="quarter" idx="26" hasCustomPrompt="1"/>
          </p:nvPr>
        </p:nvSpPr>
        <p:spPr>
          <a:xfrm>
            <a:off x="10172700"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654585"/>
            <a:ext cx="5935980" cy="1621619"/>
          </a:xfrm>
        </p:spPr>
        <p:txBody>
          <a:bodyPr/>
          <a:lstStyle>
            <a:lvl1pPr>
              <a:defRPr sz="3600" spc="0"/>
            </a:lvl1pPr>
          </a:lstStyle>
          <a:p>
            <a:r>
              <a:rPr lang="en-US" dirty="0"/>
              <a:t>CLICK TO EDIT MASTER TITLE STYLE</a:t>
            </a:r>
          </a:p>
        </p:txBody>
      </p:sp>
      <p:sp>
        <p:nvSpPr>
          <p:cNvPr id="10" name="Picture Placeholder 4"/>
          <p:cNvSpPr>
            <a:spLocks noGrp="1"/>
          </p:cNvSpPr>
          <p:nvPr>
            <p:ph type="pic" sz="quarter" idx="17" hasCustomPrompt="1"/>
          </p:nvPr>
        </p:nvSpPr>
        <p:spPr>
          <a:xfrm>
            <a:off x="18669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8" hasCustomPrompt="1"/>
          </p:nvPr>
        </p:nvSpPr>
        <p:spPr>
          <a:xfrm>
            <a:off x="39433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p:cNvSpPr>
            <a:spLocks noGrp="1"/>
          </p:cNvSpPr>
          <p:nvPr>
            <p:ph type="pic" sz="quarter" idx="19" hasCustomPrompt="1"/>
          </p:nvPr>
        </p:nvSpPr>
        <p:spPr>
          <a:xfrm>
            <a:off x="60198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p:cNvSpPr>
            <a:spLocks noGrp="1"/>
          </p:cNvSpPr>
          <p:nvPr>
            <p:ph type="pic" sz="quarter" idx="20" hasCustomPrompt="1"/>
          </p:nvPr>
        </p:nvSpPr>
        <p:spPr>
          <a:xfrm>
            <a:off x="80962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21" hasCustomPrompt="1"/>
          </p:nvPr>
        </p:nvSpPr>
        <p:spPr>
          <a:xfrm>
            <a:off x="10172700"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2618190"/>
            <a:ext cx="4747260" cy="1621619"/>
          </a:xfrm>
        </p:spPr>
        <p:txBody>
          <a:bodyPr/>
          <a:lstStyle>
            <a:lvl1pPr>
              <a:defRPr sz="3600" spc="0"/>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593856"/>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708921"/>
            <a:ext cx="10972800" cy="34172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itle 1"/>
          <p:cNvSpPr>
            <a:spLocks noGrp="1"/>
          </p:cNvSpPr>
          <p:nvPr>
            <p:ph type="ctrTitle"/>
          </p:nvPr>
        </p:nvSpPr>
        <p:spPr>
          <a:xfrm>
            <a:off x="623392" y="1700809"/>
            <a:ext cx="10945216" cy="720080"/>
          </a:xfrm>
          <a:prstGeom prst="rect">
            <a:avLst/>
          </a:prstGeom>
        </p:spPr>
        <p:txBody>
          <a:bodyPr/>
          <a:lstStyle>
            <a:lvl1pPr algn="l">
              <a:defRPr sz="3600"/>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89E4B5DF-5B00-7D4C-9ED9-09089F60CB16}"/>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D3BA0765-8F64-BA43-A418-6F00DD753776}"/>
              </a:ext>
            </a:extLst>
          </p:cNvPr>
          <p:cNvSpPr>
            <a:spLocks noGrp="1"/>
          </p:cNvSpPr>
          <p:nvPr>
            <p:ph type="ftr" sz="quarter" idx="11"/>
          </p:nvPr>
        </p:nvSpPr>
        <p:spPr/>
        <p:txBody>
          <a:bodyPr/>
          <a:lstStyle>
            <a:lvl1pPr fontAlgn="base">
              <a:spcBef>
                <a:spcPct val="0"/>
              </a:spcBef>
              <a:spcAft>
                <a:spcPct val="0"/>
              </a:spcAft>
              <a:defRPr>
                <a:ea typeface="Arial" charset="0"/>
              </a:defRPr>
            </a:lvl1pPr>
          </a:lstStyle>
          <a:p>
            <a:pPr>
              <a:defRPr/>
            </a:pPr>
            <a:r>
              <a:rPr lang="en-GB"/>
              <a:t>Micro-Doppler Signatures Course.  Canon Research Centre, Cesson Sévigné, France</a:t>
            </a:r>
          </a:p>
        </p:txBody>
      </p:sp>
      <p:sp>
        <p:nvSpPr>
          <p:cNvPr id="6" name="Slide Number Placeholder 5">
            <a:extLst>
              <a:ext uri="{FF2B5EF4-FFF2-40B4-BE49-F238E27FC236}">
                <a16:creationId xmlns:a16="http://schemas.microsoft.com/office/drawing/2014/main" id="{80951164-7AC5-BA4B-8A4C-A3512A24F307}"/>
              </a:ext>
            </a:extLst>
          </p:cNvPr>
          <p:cNvSpPr>
            <a:spLocks noGrp="1"/>
          </p:cNvSpPr>
          <p:nvPr>
            <p:ph type="sldNum" sz="quarter" idx="12"/>
          </p:nvPr>
        </p:nvSpPr>
        <p:spPr/>
        <p:txBody>
          <a:bodyPr/>
          <a:lstStyle>
            <a:lvl1pPr>
              <a:defRPr/>
            </a:lvl1pPr>
          </a:lstStyle>
          <a:p>
            <a:fld id="{13CFBC71-C2E5-6645-8FBA-21C76FEA9506}" type="slidenum">
              <a:rPr lang="en-GB" altLang="en-US"/>
              <a:pPr/>
              <a:t>‹#›</a:t>
            </a:fld>
            <a:endParaRPr lang="en-GB" altLang="en-US"/>
          </a:p>
        </p:txBody>
      </p:sp>
    </p:spTree>
    <p:extLst>
      <p:ext uri="{BB962C8B-B14F-4D97-AF65-F5344CB8AC3E}">
        <p14:creationId xmlns:p14="http://schemas.microsoft.com/office/powerpoint/2010/main" val="324547155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996124"/>
            <a:ext cx="4229100" cy="1621619"/>
          </a:xfrm>
        </p:spPr>
        <p:txBody>
          <a:bodyPr/>
          <a:lstStyle>
            <a:lvl1pPr>
              <a:defRPr sz="3600" spc="0"/>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545021" y="671005"/>
            <a:ext cx="10075479" cy="745212"/>
          </a:xfrm>
        </p:spPr>
        <p:txBody>
          <a:bodyPr>
            <a:noAutofit/>
          </a:bodyPr>
          <a:lstStyle>
            <a:lvl1pPr algn="l">
              <a:defRPr sz="3600" spc="0"/>
            </a:lvl1pPr>
          </a:lstStyle>
          <a:p>
            <a:r>
              <a:rPr lang="en-US" dirty="0"/>
              <a:t>CLICK TO EDIT MASTER TITLE STYLE</a:t>
            </a:r>
          </a:p>
        </p:txBody>
      </p:sp>
      <p:sp>
        <p:nvSpPr>
          <p:cNvPr id="4" name="Text Placeholder 10">
            <a:extLst>
              <a:ext uri="{FF2B5EF4-FFF2-40B4-BE49-F238E27FC236}">
                <a16:creationId xmlns:a16="http://schemas.microsoft.com/office/drawing/2014/main" id="{67C995C6-BBB5-3B4F-9763-5F55B3916FE7}"/>
              </a:ext>
            </a:extLst>
          </p:cNvPr>
          <p:cNvSpPr>
            <a:spLocks noGrp="1"/>
          </p:cNvSpPr>
          <p:nvPr>
            <p:ph idx="1"/>
          </p:nvPr>
        </p:nvSpPr>
        <p:spPr>
          <a:xfrm>
            <a:off x="1545021" y="1661159"/>
            <a:ext cx="10075479" cy="4757717"/>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545021" y="671005"/>
            <a:ext cx="10075479" cy="745212"/>
          </a:xfrm>
        </p:spPr>
        <p:txBody>
          <a:bodyPr>
            <a:noAutofit/>
          </a:bodyPr>
          <a:lstStyle>
            <a:lvl1pPr algn="l">
              <a:defRPr sz="3600" spc="0"/>
            </a:lvl1pPr>
          </a:lstStyle>
          <a:p>
            <a:r>
              <a:rPr lang="en-US" dirty="0"/>
              <a:t>CLICK TO EDIT MASTER TITLE STYLE</a:t>
            </a:r>
          </a:p>
        </p:txBody>
      </p:sp>
      <p:sp>
        <p:nvSpPr>
          <p:cNvPr id="4" name="Text Placeholder 10">
            <a:extLst>
              <a:ext uri="{FF2B5EF4-FFF2-40B4-BE49-F238E27FC236}">
                <a16:creationId xmlns:a16="http://schemas.microsoft.com/office/drawing/2014/main" id="{67C995C6-BBB5-3B4F-9763-5F55B3916FE7}"/>
              </a:ext>
            </a:extLst>
          </p:cNvPr>
          <p:cNvSpPr>
            <a:spLocks noGrp="1"/>
          </p:cNvSpPr>
          <p:nvPr>
            <p:ph idx="1"/>
          </p:nvPr>
        </p:nvSpPr>
        <p:spPr>
          <a:xfrm>
            <a:off x="1545022" y="1661159"/>
            <a:ext cx="4897342" cy="4757717"/>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0">
            <a:extLst>
              <a:ext uri="{FF2B5EF4-FFF2-40B4-BE49-F238E27FC236}">
                <a16:creationId xmlns:a16="http://schemas.microsoft.com/office/drawing/2014/main" id="{54657CDC-790B-5B43-A1E2-05ACC7341BB9}"/>
              </a:ext>
            </a:extLst>
          </p:cNvPr>
          <p:cNvSpPr>
            <a:spLocks noGrp="1"/>
          </p:cNvSpPr>
          <p:nvPr>
            <p:ph idx="11"/>
          </p:nvPr>
        </p:nvSpPr>
        <p:spPr>
          <a:xfrm>
            <a:off x="6761020" y="1661159"/>
            <a:ext cx="4897342" cy="4757717"/>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341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ext Placeholder 10">
            <a:extLst>
              <a:ext uri="{FF2B5EF4-FFF2-40B4-BE49-F238E27FC236}">
                <a16:creationId xmlns:a16="http://schemas.microsoft.com/office/drawing/2014/main" id="{AB1C06C6-61D8-E14E-B26A-EC6DF13C56CE}"/>
              </a:ext>
            </a:extLst>
          </p:cNvPr>
          <p:cNvSpPr>
            <a:spLocks noGrp="1"/>
          </p:cNvSpPr>
          <p:nvPr>
            <p:ph idx="1"/>
          </p:nvPr>
        </p:nvSpPr>
        <p:spPr>
          <a:xfrm>
            <a:off x="1545021" y="665017"/>
            <a:ext cx="10075479" cy="5753859"/>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32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Заголовок 1">
            <a:extLst>
              <a:ext uri="{FF2B5EF4-FFF2-40B4-BE49-F238E27FC236}">
                <a16:creationId xmlns:a16="http://schemas.microsoft.com/office/drawing/2014/main" id="{50367AB8-F1BD-8C4B-9148-198F7FCF43DB}"/>
              </a:ext>
            </a:extLst>
          </p:cNvPr>
          <p:cNvSpPr>
            <a:spLocks noGrp="1"/>
          </p:cNvSpPr>
          <p:nvPr>
            <p:ph type="title"/>
          </p:nvPr>
        </p:nvSpPr>
        <p:spPr>
          <a:xfrm>
            <a:off x="1866900" y="2683755"/>
            <a:ext cx="9753600" cy="1223228"/>
          </a:xfrm>
          <a:prstGeom prst="rect">
            <a:avLst/>
          </a:prstGeom>
          <a:effectLst/>
        </p:spPr>
        <p:txBody>
          <a:bodyPr vert="horz" lIns="0" tIns="192024" rIns="0" bIns="0" rtlCol="0" anchor="t" anchorCtr="0">
            <a:noAutofit/>
          </a:bodyPr>
          <a:lstStyle>
            <a:lvl1pPr>
              <a:defRPr spc="0"/>
            </a:lvl1pPr>
          </a:lstStyle>
          <a:p>
            <a:r>
              <a:rPr lang="en-US" dirty="0"/>
              <a:t>YOUR TITLE HERE</a:t>
            </a:r>
          </a:p>
        </p:txBody>
      </p:sp>
      <p:sp>
        <p:nvSpPr>
          <p:cNvPr id="8" name="Text Placeholder 10">
            <a:extLst>
              <a:ext uri="{FF2B5EF4-FFF2-40B4-BE49-F238E27FC236}">
                <a16:creationId xmlns:a16="http://schemas.microsoft.com/office/drawing/2014/main" id="{9E6C14DE-F4F4-A44E-8CFA-84E772587412}"/>
              </a:ext>
            </a:extLst>
          </p:cNvPr>
          <p:cNvSpPr>
            <a:spLocks noGrp="1"/>
          </p:cNvSpPr>
          <p:nvPr>
            <p:ph idx="1"/>
          </p:nvPr>
        </p:nvSpPr>
        <p:spPr>
          <a:xfrm>
            <a:off x="1842247" y="4061012"/>
            <a:ext cx="9778253" cy="2357864"/>
          </a:xfrm>
          <a:prstGeom prst="rect">
            <a:avLst/>
          </a:prstGeom>
        </p:spPr>
        <p:txBody>
          <a:bodyPr vert="horz" lIns="0" tIns="45720" rIns="0" bIns="45720" rtlCol="0">
            <a:noAutofit/>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8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1181100"/>
            <a:ext cx="6972300" cy="1621619"/>
          </a:xfrm>
        </p:spPr>
        <p:txBody>
          <a:bodyPr/>
          <a:lstStyle>
            <a:lvl1pPr>
              <a:defRPr sz="3600" spc="0"/>
            </a:lvl1pPr>
          </a:lstStyle>
          <a:p>
            <a:r>
              <a:rPr lang="en-US" dirty="0"/>
              <a:t>CLICK TO EDIT MASTER TITLE STYLE</a:t>
            </a:r>
          </a:p>
        </p:txBody>
      </p:sp>
      <p:sp>
        <p:nvSpPr>
          <p:cNvPr id="6" name="Picture Placeholder 4"/>
          <p:cNvSpPr>
            <a:spLocks noGrp="1"/>
          </p:cNvSpPr>
          <p:nvPr>
            <p:ph type="pic" sz="quarter" idx="11" hasCustomPrompt="1"/>
          </p:nvPr>
        </p:nvSpPr>
        <p:spPr>
          <a:xfrm>
            <a:off x="990600" y="3927944"/>
            <a:ext cx="11201400" cy="293005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98607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66900" y="994934"/>
            <a:ext cx="9753600" cy="148786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235873" y="6418877"/>
            <a:ext cx="513735" cy="227164"/>
          </a:xfrm>
          <a:prstGeom prst="rect">
            <a:avLst/>
          </a:prstGeom>
          <a:noFill/>
        </p:spPr>
        <p:txBody>
          <a:bodyPr vert="horz" lIns="0" tIns="0" rIns="0" bIns="0" rtlCol="0" anchor="ctr"/>
          <a:lstStyle>
            <a:lvl1pPr algn="ctr">
              <a:defRPr sz="1000" b="0" i="0">
                <a:solidFill>
                  <a:schemeClr val="tx1">
                    <a:alpha val="70000"/>
                  </a:schemeClr>
                </a:solidFill>
                <a:latin typeface="Arial" panose="020B0604020202020204" pitchFamily="34" charset="0"/>
                <a:ea typeface="Arial" panose="020B0604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1866900" y="2514600"/>
            <a:ext cx="9753600" cy="3110442"/>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A5E9AFA-5FE4-944B-BC1C-BFB852B88888}"/>
              </a:ext>
            </a:extLst>
          </p:cNvPr>
          <p:cNvSpPr txBox="1"/>
          <p:nvPr userDrawn="1"/>
        </p:nvSpPr>
        <p:spPr>
          <a:xfrm rot="5400000">
            <a:off x="-2107580" y="2687443"/>
            <a:ext cx="5185317" cy="276999"/>
          </a:xfrm>
          <a:prstGeom prst="rect">
            <a:avLst/>
          </a:prstGeom>
          <a:noFill/>
        </p:spPr>
        <p:txBody>
          <a:bodyPr wrap="square" rtlCol="0">
            <a:spAutoFit/>
          </a:bodyPr>
          <a:lstStyle/>
          <a:p>
            <a:r>
              <a:rPr lang="en-US" sz="1200" spc="300" dirty="0">
                <a:solidFill>
                  <a:schemeClr val="bg1">
                    <a:lumMod val="65000"/>
                  </a:schemeClr>
                </a:solidFill>
                <a:latin typeface="Arial" panose="020B0604020202020204" pitchFamily="34" charset="0"/>
                <a:cs typeface="Arial" panose="020B0604020202020204" pitchFamily="34" charset="0"/>
              </a:rPr>
              <a:t>X</a:t>
            </a:r>
            <a:r>
              <a:rPr lang="en-US" sz="1200" spc="300" dirty="0">
                <a:latin typeface="Arial" panose="020B0604020202020204" pitchFamily="34" charset="0"/>
                <a:cs typeface="Arial" panose="020B0604020202020204" pitchFamily="34" charset="0"/>
              </a:rPr>
              <a:t>   THE UNIVERSITY OF STRATHCLYDE</a:t>
            </a:r>
          </a:p>
        </p:txBody>
      </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23" r:id="rId1"/>
    <p:sldLayoutId id="2147484035" r:id="rId2"/>
    <p:sldLayoutId id="2147484011" r:id="rId3"/>
    <p:sldLayoutId id="2147484012" r:id="rId4"/>
    <p:sldLayoutId id="2147484013" r:id="rId5"/>
    <p:sldLayoutId id="2147484080" r:id="rId6"/>
    <p:sldLayoutId id="2147484081" r:id="rId7"/>
    <p:sldLayoutId id="2147484079" r:id="rId8"/>
    <p:sldLayoutId id="2147484014" r:id="rId9"/>
    <p:sldLayoutId id="2147484015" r:id="rId10"/>
    <p:sldLayoutId id="2147484073" r:id="rId11"/>
    <p:sldLayoutId id="2147484074" r:id="rId12"/>
    <p:sldLayoutId id="2147484076" r:id="rId13"/>
    <p:sldLayoutId id="2147484016" r:id="rId14"/>
    <p:sldLayoutId id="2147484048" r:id="rId15"/>
    <p:sldLayoutId id="2147484024" r:id="rId16"/>
    <p:sldLayoutId id="2147484078" r:id="rId17"/>
    <p:sldLayoutId id="2147484029" r:id="rId18"/>
    <p:sldLayoutId id="2147484075" r:id="rId19"/>
    <p:sldLayoutId id="2147484040" r:id="rId20"/>
    <p:sldLayoutId id="2147484030" r:id="rId21"/>
    <p:sldLayoutId id="2147484031" r:id="rId22"/>
    <p:sldLayoutId id="2147484032" r:id="rId23"/>
    <p:sldLayoutId id="2147484077" r:id="rId24"/>
    <p:sldLayoutId id="2147484036" r:id="rId25"/>
    <p:sldLayoutId id="2147484044" r:id="rId26"/>
    <p:sldLayoutId id="2147484046" r:id="rId27"/>
    <p:sldLayoutId id="2147484049" r:id="rId28"/>
    <p:sldLayoutId id="2147484050" r:id="rId29"/>
    <p:sldLayoutId id="2147484082" r:id="rId30"/>
    <p:sldLayoutId id="2147484083" r:id="rId31"/>
  </p:sldLayoutIdLst>
  <p:hf hdr="0" ftr="0" dt="0"/>
  <p:txStyles>
    <p:titleStyle>
      <a:lvl1pPr algn="l" defTabSz="914318" rtl="0" eaLnBrk="1" latinLnBrk="0" hangingPunct="1">
        <a:lnSpc>
          <a:spcPct val="80000"/>
        </a:lnSpc>
        <a:spcBef>
          <a:spcPct val="0"/>
        </a:spcBef>
        <a:buNone/>
        <a:defRPr sz="4400" kern="1200" spc="0" baseline="0">
          <a:solidFill>
            <a:schemeClr val="tx1"/>
          </a:solidFill>
          <a:latin typeface="+mj-lt"/>
          <a:ea typeface="+mj-ea"/>
          <a:cs typeface="+mj-cs"/>
        </a:defRPr>
      </a:lvl1pPr>
    </p:titleStyle>
    <p:body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28" pos="624" userDrawn="1">
          <p15:clr>
            <a:srgbClr val="F26B43"/>
          </p15:clr>
        </p15:guide>
        <p15:guide id="29" pos="7320" userDrawn="1">
          <p15:clr>
            <a:srgbClr val="F26B43"/>
          </p15:clr>
        </p15:guide>
        <p15:guide id="48" pos="1176" userDrawn="1">
          <p15:clr>
            <a:srgbClr val="F26B43"/>
          </p15:clr>
        </p15:guide>
        <p15:guide id="51" orient="horz" pos="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30.xml"/><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30.xml"/><Relationship Id="rId5" Type="http://schemas.openxmlformats.org/officeDocument/2006/relationships/image" Target="../media/image6.tiff"/><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30.xml"/><Relationship Id="rId5" Type="http://schemas.openxmlformats.org/officeDocument/2006/relationships/image" Target="../media/image10.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30.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narrow city street with cars parked on the side of a road&#10;&#10;Description automatically generated">
            <a:extLst>
              <a:ext uri="{FF2B5EF4-FFF2-40B4-BE49-F238E27FC236}">
                <a16:creationId xmlns:a16="http://schemas.microsoft.com/office/drawing/2014/main" id="{E566D67D-5EC4-C64B-B715-8305BD4FC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1" y="0"/>
            <a:ext cx="12191999" cy="6858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1</a:t>
            </a:fld>
            <a:endParaRPr lang="en-US" dirty="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112140" y="2196957"/>
            <a:ext cx="10947523" cy="3221644"/>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6000" spc="0" dirty="0">
                <a:solidFill>
                  <a:schemeClr val="bg1"/>
                </a:solidFill>
              </a:rPr>
              <a:t>DSP Principles 2022/2023</a:t>
            </a:r>
          </a:p>
          <a:p>
            <a:endParaRPr lang="en-US" sz="6000" spc="0" dirty="0">
              <a:solidFill>
                <a:schemeClr val="bg1"/>
              </a:solidFill>
            </a:endParaRPr>
          </a:p>
          <a:p>
            <a:r>
              <a:rPr lang="en-US" sz="6000" spc="0" dirty="0">
                <a:solidFill>
                  <a:schemeClr val="bg1"/>
                </a:solidFill>
              </a:rPr>
              <a:t>Semester 2 </a:t>
            </a:r>
          </a:p>
          <a:p>
            <a:endParaRPr lang="en-US" sz="6000" spc="0" dirty="0">
              <a:solidFill>
                <a:schemeClr val="bg1"/>
              </a:solidFill>
            </a:endParaRPr>
          </a:p>
          <a:p>
            <a:r>
              <a:rPr lang="en-US" sz="4000" spc="0" dirty="0">
                <a:solidFill>
                  <a:schemeClr val="bg1"/>
                </a:solidFill>
              </a:rPr>
              <a:t>EE469/EE669/EE969</a:t>
            </a:r>
          </a:p>
          <a:p>
            <a:endParaRPr lang="en-US" sz="6000" spc="0" dirty="0">
              <a:solidFill>
                <a:schemeClr val="bg1"/>
              </a:solidFill>
            </a:endParaRPr>
          </a:p>
        </p:txBody>
      </p:sp>
      <p:sp>
        <p:nvSpPr>
          <p:cNvPr id="11" name="TextBox 10"/>
          <p:cNvSpPr txBox="1"/>
          <p:nvPr/>
        </p:nvSpPr>
        <p:spPr>
          <a:xfrm>
            <a:off x="1112140" y="6314707"/>
            <a:ext cx="5693627" cy="435504"/>
          </a:xfrm>
          <a:prstGeom prst="rect">
            <a:avLst/>
          </a:prstGeom>
          <a:noFill/>
        </p:spPr>
        <p:txBody>
          <a:bodyPr wrap="square" lIns="0" rIns="0" rtlCol="0">
            <a:spAutoFit/>
          </a:bodyPr>
          <a:lstStyle/>
          <a:p>
            <a:pPr>
              <a:lnSpc>
                <a:spcPct val="120000"/>
              </a:lnSpc>
            </a:pPr>
            <a:r>
              <a:rPr lang="en-US" sz="2000" dirty="0" err="1">
                <a:solidFill>
                  <a:schemeClr val="bg1"/>
                </a:solidFill>
                <a:latin typeface="Arial" panose="020B0604020202020204" pitchFamily="34" charset="0"/>
                <a:ea typeface="Open Sans" panose="020B0606030504020204" pitchFamily="34" charset="0"/>
                <a:cs typeface="Arial" panose="020B0604020202020204" pitchFamily="34" charset="0"/>
              </a:rPr>
              <a:t>carmine.clemente@strath.ac.uk</a:t>
            </a:r>
            <a:endPar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26385C-432A-3144-9F69-E71B7958A415}"/>
              </a:ext>
            </a:extLst>
          </p:cNvPr>
          <p:cNvSpPr txBox="1"/>
          <p:nvPr/>
        </p:nvSpPr>
        <p:spPr>
          <a:xfrm rot="5400000">
            <a:off x="-2107580" y="2687443"/>
            <a:ext cx="5185317" cy="276999"/>
          </a:xfrm>
          <a:prstGeom prst="rect">
            <a:avLst/>
          </a:prstGeom>
          <a:noFill/>
        </p:spPr>
        <p:txBody>
          <a:bodyPr wrap="square" rtlCol="0">
            <a:spAutoFit/>
          </a:bodyPr>
          <a:lstStyle/>
          <a:p>
            <a:r>
              <a:rPr lang="en-US" sz="1200" spc="300" dirty="0">
                <a:solidFill>
                  <a:schemeClr val="bg1"/>
                </a:solidFill>
                <a:latin typeface="Montserrat" pitchFamily="2" charset="77"/>
              </a:rPr>
              <a:t>Module Introduction</a:t>
            </a:r>
            <a:endParaRPr lang="en-US" sz="1200" spc="300" dirty="0">
              <a:solidFill>
                <a:schemeClr val="bg1"/>
              </a:solidFill>
            </a:endParaRPr>
          </a:p>
        </p:txBody>
      </p:sp>
      <p:pic>
        <p:nvPicPr>
          <p:cNvPr id="9" name="Picture 8">
            <a:extLst>
              <a:ext uri="{FF2B5EF4-FFF2-40B4-BE49-F238E27FC236}">
                <a16:creationId xmlns:a16="http://schemas.microsoft.com/office/drawing/2014/main" id="{29781222-DB4E-4541-BEB5-CEB6BFF74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581" y="511630"/>
            <a:ext cx="1865573" cy="1349563"/>
          </a:xfrm>
          <a:prstGeom prst="rect">
            <a:avLst/>
          </a:prstGeom>
        </p:spPr>
      </p:pic>
    </p:spTree>
    <p:extLst>
      <p:ext uri="{BB962C8B-B14F-4D97-AF65-F5344CB8AC3E}">
        <p14:creationId xmlns:p14="http://schemas.microsoft.com/office/powerpoint/2010/main" val="1773102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3BE3B1F-F9EF-4C48-B461-3BEDF22C1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612" y="656020"/>
            <a:ext cx="7934775" cy="4265716"/>
          </a:xfrm>
          <a:prstGeom prst="rect">
            <a:avLst/>
          </a:prstGeom>
        </p:spPr>
      </p:pic>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980001" y="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Cosine Basis Functions</a:t>
            </a:r>
          </a:p>
        </p:txBody>
      </p:sp>
      <p:sp>
        <p:nvSpPr>
          <p:cNvPr id="3" name="TextBox 2">
            <a:extLst>
              <a:ext uri="{FF2B5EF4-FFF2-40B4-BE49-F238E27FC236}">
                <a16:creationId xmlns:a16="http://schemas.microsoft.com/office/drawing/2014/main" id="{E26B2A33-8C45-D84A-BF29-7196C20DE867}"/>
              </a:ext>
            </a:extLst>
          </p:cNvPr>
          <p:cNvSpPr txBox="1"/>
          <p:nvPr/>
        </p:nvSpPr>
        <p:spPr>
          <a:xfrm>
            <a:off x="1087120" y="4826675"/>
            <a:ext cx="10861040" cy="2031325"/>
          </a:xfrm>
          <a:prstGeom prst="rect">
            <a:avLst/>
          </a:prstGeom>
          <a:noFill/>
          <a:ln w="38100">
            <a:solidFill>
              <a:srgbClr val="FF0000"/>
            </a:solidFill>
          </a:ln>
        </p:spPr>
        <p:txBody>
          <a:bodyPr wrap="square" rtlCol="0">
            <a:spAutoFit/>
          </a:bodyPr>
          <a:lstStyle/>
          <a:p>
            <a:r>
              <a:rPr lang="en-US" dirty="0"/>
              <a:t>Cosine Basis Functions are orthogonal, meaning that the sum over all the samples of the products between any two different  waveforms is 0</a:t>
            </a:r>
            <a:r>
              <a:rPr lang="en-US" i="1" dirty="0"/>
              <a:t>.</a:t>
            </a:r>
          </a:p>
          <a:p>
            <a:endParaRPr lang="en-US" i="1" dirty="0"/>
          </a:p>
          <a:p>
            <a:r>
              <a:rPr lang="en-US" dirty="0"/>
              <a:t>While the sum in case of product of the waveform with itself leads to a constant value.</a:t>
            </a:r>
          </a:p>
          <a:p>
            <a:endParaRPr lang="en-US" dirty="0"/>
          </a:p>
          <a:p>
            <a:r>
              <a:rPr lang="en-US" dirty="0"/>
              <a:t>Orthogonal functions are independent, meaning that none of the basis functions can be represented as combination of the other basis functions. </a:t>
            </a:r>
          </a:p>
        </p:txBody>
      </p:sp>
    </p:spTree>
    <p:extLst>
      <p:ext uri="{BB962C8B-B14F-4D97-AF65-F5344CB8AC3E}">
        <p14:creationId xmlns:p14="http://schemas.microsoft.com/office/powerpoint/2010/main" val="303959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091444" y="22418"/>
            <a:ext cx="856895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Computational Consideration</a:t>
            </a:r>
          </a:p>
        </p:txBody>
      </p:sp>
      <p:sp>
        <p:nvSpPr>
          <p:cNvPr id="3" name="TextBox 2">
            <a:extLst>
              <a:ext uri="{FF2B5EF4-FFF2-40B4-BE49-F238E27FC236}">
                <a16:creationId xmlns:a16="http://schemas.microsoft.com/office/drawing/2014/main" id="{E26B2A33-8C45-D84A-BF29-7196C20DE867}"/>
              </a:ext>
            </a:extLst>
          </p:cNvPr>
          <p:cNvSpPr txBox="1"/>
          <p:nvPr/>
        </p:nvSpPr>
        <p:spPr>
          <a:xfrm>
            <a:off x="1578185" y="1287055"/>
            <a:ext cx="6912768" cy="369332"/>
          </a:xfrm>
          <a:prstGeom prst="rect">
            <a:avLst/>
          </a:prstGeom>
          <a:noFill/>
          <a:ln w="38100">
            <a:solidFill>
              <a:srgbClr val="0070C0"/>
            </a:solidFill>
          </a:ln>
        </p:spPr>
        <p:txBody>
          <a:bodyPr wrap="square" rtlCol="0">
            <a:spAutoFit/>
          </a:bodyPr>
          <a:lstStyle/>
          <a:p>
            <a:r>
              <a:rPr lang="en-US" dirty="0"/>
              <a:t>What if my sequence has an arbitrary length L greater than N ? </a:t>
            </a:r>
          </a:p>
        </p:txBody>
      </p:sp>
      <p:sp>
        <p:nvSpPr>
          <p:cNvPr id="2" name="TextBox 1">
            <a:extLst>
              <a:ext uri="{FF2B5EF4-FFF2-40B4-BE49-F238E27FC236}">
                <a16:creationId xmlns:a16="http://schemas.microsoft.com/office/drawing/2014/main" id="{3527961B-6414-C543-8082-9C4CD742DEA7}"/>
              </a:ext>
            </a:extLst>
          </p:cNvPr>
          <p:cNvSpPr txBox="1"/>
          <p:nvPr/>
        </p:nvSpPr>
        <p:spPr>
          <a:xfrm>
            <a:off x="1641732" y="4921738"/>
            <a:ext cx="10204679" cy="1477328"/>
          </a:xfrm>
          <a:prstGeom prst="rect">
            <a:avLst/>
          </a:prstGeom>
          <a:noFill/>
          <a:ln w="38100">
            <a:solidFill>
              <a:srgbClr val="FF0000"/>
            </a:solidFill>
          </a:ln>
        </p:spPr>
        <p:txBody>
          <a:bodyPr wrap="square" rtlCol="0">
            <a:spAutoFit/>
          </a:bodyPr>
          <a:lstStyle/>
          <a:p>
            <a:r>
              <a:rPr lang="en-US" dirty="0"/>
              <a:t>Thanks to the independence of the Cosine basis function it is possible to divide the sequence in sub-sequences of length N.</a:t>
            </a:r>
          </a:p>
          <a:p>
            <a:endParaRPr lang="en-US" dirty="0"/>
          </a:p>
          <a:p>
            <a:r>
              <a:rPr lang="en-US" dirty="0"/>
              <a:t>This means that the cosine basis functions can be pre-computed and stored making the DCT computation very computationally efficient.</a:t>
            </a:r>
          </a:p>
        </p:txBody>
      </p:sp>
      <p:graphicFrame>
        <p:nvGraphicFramePr>
          <p:cNvPr id="5" name="Table 5">
            <a:extLst>
              <a:ext uri="{FF2B5EF4-FFF2-40B4-BE49-F238E27FC236}">
                <a16:creationId xmlns:a16="http://schemas.microsoft.com/office/drawing/2014/main" id="{98C17B4A-1AC6-534E-BE90-B45242714FAD}"/>
              </a:ext>
            </a:extLst>
          </p:cNvPr>
          <p:cNvGraphicFramePr>
            <a:graphicFrameLocks noGrp="1"/>
          </p:cNvGraphicFramePr>
          <p:nvPr>
            <p:extLst>
              <p:ext uri="{D42A27DB-BD31-4B8C-83A1-F6EECF244321}">
                <p14:modId xmlns:p14="http://schemas.microsoft.com/office/powerpoint/2010/main" val="407960329"/>
              </p:ext>
            </p:extLst>
          </p:nvPr>
        </p:nvGraphicFramePr>
        <p:xfrm>
          <a:off x="4007768" y="2119886"/>
          <a:ext cx="3600396" cy="370840"/>
        </p:xfrm>
        <a:graphic>
          <a:graphicData uri="http://schemas.openxmlformats.org/drawingml/2006/table">
            <a:tbl>
              <a:tblPr firstRow="1" bandRow="1">
                <a:tableStyleId>{5C22544A-7EE6-4342-B048-85BDC9FD1C3A}</a:tableStyleId>
              </a:tblPr>
              <a:tblGrid>
                <a:gridCol w="400044">
                  <a:extLst>
                    <a:ext uri="{9D8B030D-6E8A-4147-A177-3AD203B41FA5}">
                      <a16:colId xmlns:a16="http://schemas.microsoft.com/office/drawing/2014/main" val="2313574301"/>
                    </a:ext>
                  </a:extLst>
                </a:gridCol>
                <a:gridCol w="400044">
                  <a:extLst>
                    <a:ext uri="{9D8B030D-6E8A-4147-A177-3AD203B41FA5}">
                      <a16:colId xmlns:a16="http://schemas.microsoft.com/office/drawing/2014/main" val="821333406"/>
                    </a:ext>
                  </a:extLst>
                </a:gridCol>
                <a:gridCol w="400044">
                  <a:extLst>
                    <a:ext uri="{9D8B030D-6E8A-4147-A177-3AD203B41FA5}">
                      <a16:colId xmlns:a16="http://schemas.microsoft.com/office/drawing/2014/main" val="2982713170"/>
                    </a:ext>
                  </a:extLst>
                </a:gridCol>
                <a:gridCol w="400044">
                  <a:extLst>
                    <a:ext uri="{9D8B030D-6E8A-4147-A177-3AD203B41FA5}">
                      <a16:colId xmlns:a16="http://schemas.microsoft.com/office/drawing/2014/main" val="2511921140"/>
                    </a:ext>
                  </a:extLst>
                </a:gridCol>
                <a:gridCol w="400044">
                  <a:extLst>
                    <a:ext uri="{9D8B030D-6E8A-4147-A177-3AD203B41FA5}">
                      <a16:colId xmlns:a16="http://schemas.microsoft.com/office/drawing/2014/main" val="3511785622"/>
                    </a:ext>
                  </a:extLst>
                </a:gridCol>
                <a:gridCol w="400044">
                  <a:extLst>
                    <a:ext uri="{9D8B030D-6E8A-4147-A177-3AD203B41FA5}">
                      <a16:colId xmlns:a16="http://schemas.microsoft.com/office/drawing/2014/main" val="10108158"/>
                    </a:ext>
                  </a:extLst>
                </a:gridCol>
                <a:gridCol w="400044">
                  <a:extLst>
                    <a:ext uri="{9D8B030D-6E8A-4147-A177-3AD203B41FA5}">
                      <a16:colId xmlns:a16="http://schemas.microsoft.com/office/drawing/2014/main" val="2370399968"/>
                    </a:ext>
                  </a:extLst>
                </a:gridCol>
                <a:gridCol w="400044">
                  <a:extLst>
                    <a:ext uri="{9D8B030D-6E8A-4147-A177-3AD203B41FA5}">
                      <a16:colId xmlns:a16="http://schemas.microsoft.com/office/drawing/2014/main" val="4010762525"/>
                    </a:ext>
                  </a:extLst>
                </a:gridCol>
                <a:gridCol w="400044">
                  <a:extLst>
                    <a:ext uri="{9D8B030D-6E8A-4147-A177-3AD203B41FA5}">
                      <a16:colId xmlns:a16="http://schemas.microsoft.com/office/drawing/2014/main" val="992570979"/>
                    </a:ext>
                  </a:extLst>
                </a:gridCol>
              </a:tblGrid>
              <a:tr h="370840">
                <a:tc>
                  <a:txBody>
                    <a:bodyPr/>
                    <a:lstStyle/>
                    <a:p>
                      <a:r>
                        <a:rPr lang="en-US" dirty="0">
                          <a:solidFill>
                            <a:schemeClr val="tx1"/>
                          </a:solidFill>
                        </a:rPr>
                        <a:t>0</a:t>
                      </a:r>
                    </a:p>
                  </a:txBody>
                  <a:tcPr>
                    <a:solidFill>
                      <a:schemeClr val="accent1">
                        <a:lumMod val="25000"/>
                        <a:lumOff val="75000"/>
                      </a:schemeClr>
                    </a:solidFill>
                  </a:tcPr>
                </a:tc>
                <a:tc>
                  <a:txBody>
                    <a:bodyPr/>
                    <a:lstStyle/>
                    <a:p>
                      <a:r>
                        <a:rPr lang="en-US" dirty="0">
                          <a:solidFill>
                            <a:schemeClr val="tx1"/>
                          </a:solidFill>
                        </a:rPr>
                        <a:t>1</a:t>
                      </a:r>
                    </a:p>
                  </a:txBody>
                  <a:tcPr>
                    <a:solidFill>
                      <a:schemeClr val="accent1">
                        <a:lumMod val="25000"/>
                        <a:lumOff val="75000"/>
                      </a:schemeClr>
                    </a:solidFill>
                  </a:tcPr>
                </a:tc>
                <a:tc>
                  <a:txBody>
                    <a:bodyPr/>
                    <a:lstStyle/>
                    <a:p>
                      <a:r>
                        <a:rPr lang="en-US" dirty="0">
                          <a:solidFill>
                            <a:schemeClr val="tx1"/>
                          </a:solidFill>
                        </a:rPr>
                        <a:t>2</a:t>
                      </a:r>
                    </a:p>
                  </a:txBody>
                  <a:tcPr>
                    <a:solidFill>
                      <a:schemeClr val="accent1">
                        <a:lumMod val="25000"/>
                        <a:lumOff val="75000"/>
                      </a:schemeClr>
                    </a:solidFill>
                  </a:tcPr>
                </a:tc>
                <a:tc>
                  <a:txBody>
                    <a:bodyPr/>
                    <a:lstStyle/>
                    <a:p>
                      <a:r>
                        <a:rPr lang="en-US" dirty="0">
                          <a:solidFill>
                            <a:schemeClr val="tx1"/>
                          </a:solidFill>
                        </a:rPr>
                        <a:t>…</a:t>
                      </a:r>
                    </a:p>
                  </a:txBody>
                  <a:tcPr>
                    <a:solidFill>
                      <a:schemeClr val="accent1">
                        <a:lumMod val="25000"/>
                        <a:lumOff val="75000"/>
                      </a:schemeClr>
                    </a:solidFill>
                  </a:tcPr>
                </a:tc>
                <a:tc>
                  <a:txBody>
                    <a:bodyPr/>
                    <a:lstStyle/>
                    <a:p>
                      <a:endParaRPr lang="en-US" dirty="0">
                        <a:solidFill>
                          <a:schemeClr val="tx1"/>
                        </a:solidFill>
                      </a:endParaRPr>
                    </a:p>
                  </a:txBody>
                  <a:tcPr>
                    <a:solidFill>
                      <a:schemeClr val="accent1">
                        <a:lumMod val="25000"/>
                        <a:lumOff val="75000"/>
                      </a:schemeClr>
                    </a:solidFill>
                  </a:tcPr>
                </a:tc>
                <a:tc>
                  <a:txBody>
                    <a:bodyPr/>
                    <a:lstStyle/>
                    <a:p>
                      <a:endParaRPr lang="en-US" dirty="0">
                        <a:solidFill>
                          <a:schemeClr val="tx1"/>
                        </a:solidFill>
                      </a:endParaRPr>
                    </a:p>
                  </a:txBody>
                  <a:tcPr>
                    <a:solidFill>
                      <a:schemeClr val="accent1">
                        <a:lumMod val="25000"/>
                        <a:lumOff val="75000"/>
                      </a:schemeClr>
                    </a:solidFill>
                  </a:tcPr>
                </a:tc>
                <a:tc>
                  <a:txBody>
                    <a:bodyPr/>
                    <a:lstStyle/>
                    <a:p>
                      <a:endParaRPr lang="en-US" dirty="0">
                        <a:solidFill>
                          <a:schemeClr val="tx1"/>
                        </a:solidFill>
                      </a:endParaRPr>
                    </a:p>
                  </a:txBody>
                  <a:tcPr>
                    <a:solidFill>
                      <a:schemeClr val="accent1">
                        <a:lumMod val="25000"/>
                        <a:lumOff val="75000"/>
                      </a:schemeClr>
                    </a:solidFill>
                  </a:tcPr>
                </a:tc>
                <a:tc>
                  <a:txBody>
                    <a:bodyPr/>
                    <a:lstStyle/>
                    <a:p>
                      <a:endParaRPr lang="en-US" dirty="0">
                        <a:solidFill>
                          <a:schemeClr val="tx1"/>
                        </a:solidFill>
                      </a:endParaRPr>
                    </a:p>
                  </a:txBody>
                  <a:tcPr>
                    <a:solidFill>
                      <a:schemeClr val="accent1">
                        <a:lumMod val="25000"/>
                        <a:lumOff val="75000"/>
                      </a:schemeClr>
                    </a:solidFill>
                  </a:tcPr>
                </a:tc>
                <a:tc>
                  <a:txBody>
                    <a:bodyPr/>
                    <a:lstStyle/>
                    <a:p>
                      <a:r>
                        <a:rPr lang="en-US" dirty="0">
                          <a:solidFill>
                            <a:schemeClr val="tx1"/>
                          </a:solidFill>
                        </a:rPr>
                        <a:t>L</a:t>
                      </a:r>
                    </a:p>
                  </a:txBody>
                  <a:tcPr>
                    <a:solidFill>
                      <a:schemeClr val="accent1">
                        <a:lumMod val="25000"/>
                        <a:lumOff val="75000"/>
                      </a:schemeClr>
                    </a:solidFill>
                  </a:tcPr>
                </a:tc>
                <a:extLst>
                  <a:ext uri="{0D108BD9-81ED-4DB2-BD59-A6C34878D82A}">
                    <a16:rowId xmlns:a16="http://schemas.microsoft.com/office/drawing/2014/main" val="3478640229"/>
                  </a:ext>
                </a:extLst>
              </a:tr>
            </a:tbl>
          </a:graphicData>
        </a:graphic>
      </p:graphicFrame>
      <p:sp>
        <p:nvSpPr>
          <p:cNvPr id="6" name="TextBox 5">
            <a:extLst>
              <a:ext uri="{FF2B5EF4-FFF2-40B4-BE49-F238E27FC236}">
                <a16:creationId xmlns:a16="http://schemas.microsoft.com/office/drawing/2014/main" id="{19AA6278-B53A-3A48-B98A-02C5E2B42846}"/>
              </a:ext>
            </a:extLst>
          </p:cNvPr>
          <p:cNvSpPr txBox="1"/>
          <p:nvPr/>
        </p:nvSpPr>
        <p:spPr>
          <a:xfrm>
            <a:off x="2279576" y="2119886"/>
            <a:ext cx="1184940" cy="369332"/>
          </a:xfrm>
          <a:prstGeom prst="rect">
            <a:avLst/>
          </a:prstGeom>
          <a:noFill/>
        </p:spPr>
        <p:txBody>
          <a:bodyPr wrap="none" rtlCol="0">
            <a:spAutoFit/>
          </a:bodyPr>
          <a:lstStyle/>
          <a:p>
            <a:r>
              <a:rPr lang="en-US" dirty="0"/>
              <a:t>sequence</a:t>
            </a:r>
          </a:p>
        </p:txBody>
      </p:sp>
      <p:sp>
        <p:nvSpPr>
          <p:cNvPr id="7" name="TextBox 6">
            <a:extLst>
              <a:ext uri="{FF2B5EF4-FFF2-40B4-BE49-F238E27FC236}">
                <a16:creationId xmlns:a16="http://schemas.microsoft.com/office/drawing/2014/main" id="{1D8C3E88-0D6F-B44B-B8F7-1CF2B09308FE}"/>
              </a:ext>
            </a:extLst>
          </p:cNvPr>
          <p:cNvSpPr txBox="1"/>
          <p:nvPr/>
        </p:nvSpPr>
        <p:spPr>
          <a:xfrm>
            <a:off x="2407294" y="3363862"/>
            <a:ext cx="646331" cy="369332"/>
          </a:xfrm>
          <a:prstGeom prst="rect">
            <a:avLst/>
          </a:prstGeom>
          <a:noFill/>
        </p:spPr>
        <p:txBody>
          <a:bodyPr wrap="none" rtlCol="0">
            <a:spAutoFit/>
          </a:bodyPr>
          <a:lstStyle/>
          <a:p>
            <a:r>
              <a:rPr lang="en-US" dirty="0"/>
              <a:t>CBF</a:t>
            </a:r>
          </a:p>
        </p:txBody>
      </p:sp>
      <p:graphicFrame>
        <p:nvGraphicFramePr>
          <p:cNvPr id="10" name="Table 5">
            <a:extLst>
              <a:ext uri="{FF2B5EF4-FFF2-40B4-BE49-F238E27FC236}">
                <a16:creationId xmlns:a16="http://schemas.microsoft.com/office/drawing/2014/main" id="{01462401-9CCF-B242-BF6B-FF36796E1212}"/>
              </a:ext>
            </a:extLst>
          </p:cNvPr>
          <p:cNvGraphicFramePr>
            <a:graphicFrameLocks noGrp="1"/>
          </p:cNvGraphicFramePr>
          <p:nvPr/>
        </p:nvGraphicFramePr>
        <p:xfrm>
          <a:off x="3984282" y="3337644"/>
          <a:ext cx="2000220" cy="370840"/>
        </p:xfrm>
        <a:graphic>
          <a:graphicData uri="http://schemas.openxmlformats.org/drawingml/2006/table">
            <a:tbl>
              <a:tblPr firstRow="1" bandRow="1">
                <a:tableStyleId>{5C22544A-7EE6-4342-B048-85BDC9FD1C3A}</a:tableStyleId>
              </a:tblPr>
              <a:tblGrid>
                <a:gridCol w="400044">
                  <a:extLst>
                    <a:ext uri="{9D8B030D-6E8A-4147-A177-3AD203B41FA5}">
                      <a16:colId xmlns:a16="http://schemas.microsoft.com/office/drawing/2014/main" val="2313574301"/>
                    </a:ext>
                  </a:extLst>
                </a:gridCol>
                <a:gridCol w="400044">
                  <a:extLst>
                    <a:ext uri="{9D8B030D-6E8A-4147-A177-3AD203B41FA5}">
                      <a16:colId xmlns:a16="http://schemas.microsoft.com/office/drawing/2014/main" val="821333406"/>
                    </a:ext>
                  </a:extLst>
                </a:gridCol>
                <a:gridCol w="400044">
                  <a:extLst>
                    <a:ext uri="{9D8B030D-6E8A-4147-A177-3AD203B41FA5}">
                      <a16:colId xmlns:a16="http://schemas.microsoft.com/office/drawing/2014/main" val="2982713170"/>
                    </a:ext>
                  </a:extLst>
                </a:gridCol>
                <a:gridCol w="400044">
                  <a:extLst>
                    <a:ext uri="{9D8B030D-6E8A-4147-A177-3AD203B41FA5}">
                      <a16:colId xmlns:a16="http://schemas.microsoft.com/office/drawing/2014/main" val="2511921140"/>
                    </a:ext>
                  </a:extLst>
                </a:gridCol>
                <a:gridCol w="400044">
                  <a:extLst>
                    <a:ext uri="{9D8B030D-6E8A-4147-A177-3AD203B41FA5}">
                      <a16:colId xmlns:a16="http://schemas.microsoft.com/office/drawing/2014/main" val="992570979"/>
                    </a:ext>
                  </a:extLst>
                </a:gridCol>
              </a:tblGrid>
              <a:tr h="370840">
                <a:tc>
                  <a:txBody>
                    <a:bodyPr/>
                    <a:lstStyle/>
                    <a:p>
                      <a:r>
                        <a:rPr lang="en-US" dirty="0">
                          <a:solidFill>
                            <a:schemeClr val="tx1"/>
                          </a:solidFill>
                        </a:rPr>
                        <a:t>0</a:t>
                      </a:r>
                    </a:p>
                  </a:txBody>
                  <a:tcPr>
                    <a:solidFill>
                      <a:srgbClr val="92D050"/>
                    </a:solidFill>
                  </a:tcPr>
                </a:tc>
                <a:tc>
                  <a:txBody>
                    <a:bodyPr/>
                    <a:lstStyle/>
                    <a:p>
                      <a:r>
                        <a:rPr lang="en-US" dirty="0">
                          <a:solidFill>
                            <a:schemeClr val="tx1"/>
                          </a:solidFill>
                        </a:rPr>
                        <a:t>1</a:t>
                      </a:r>
                    </a:p>
                  </a:txBody>
                  <a:tcPr>
                    <a:solidFill>
                      <a:srgbClr val="92D050"/>
                    </a:solidFill>
                  </a:tcPr>
                </a:tc>
                <a:tc>
                  <a:txBody>
                    <a:bodyPr/>
                    <a:lstStyle/>
                    <a:p>
                      <a:r>
                        <a:rPr lang="en-US" dirty="0">
                          <a:solidFill>
                            <a:schemeClr val="tx1"/>
                          </a:solidFill>
                        </a:rPr>
                        <a:t>2</a:t>
                      </a:r>
                    </a:p>
                  </a:txBody>
                  <a:tcPr>
                    <a:solidFill>
                      <a:srgbClr val="92D050"/>
                    </a:solidFill>
                  </a:tcPr>
                </a:tc>
                <a:tc>
                  <a:txBody>
                    <a:bodyPr/>
                    <a:lstStyle/>
                    <a:p>
                      <a:r>
                        <a:rPr lang="en-US" dirty="0">
                          <a:solidFill>
                            <a:schemeClr val="tx1"/>
                          </a:solidFill>
                        </a:rPr>
                        <a:t>…</a:t>
                      </a:r>
                    </a:p>
                  </a:txBody>
                  <a:tcPr>
                    <a:solidFill>
                      <a:srgbClr val="92D050"/>
                    </a:solidFill>
                  </a:tcPr>
                </a:tc>
                <a:tc>
                  <a:txBody>
                    <a:bodyPr/>
                    <a:lstStyle/>
                    <a:p>
                      <a:r>
                        <a:rPr lang="en-US" dirty="0">
                          <a:solidFill>
                            <a:schemeClr val="tx1"/>
                          </a:solidFill>
                        </a:rPr>
                        <a:t>N</a:t>
                      </a:r>
                    </a:p>
                  </a:txBody>
                  <a:tcPr>
                    <a:solidFill>
                      <a:srgbClr val="92D050"/>
                    </a:solidFill>
                  </a:tcPr>
                </a:tc>
                <a:extLst>
                  <a:ext uri="{0D108BD9-81ED-4DB2-BD59-A6C34878D82A}">
                    <a16:rowId xmlns:a16="http://schemas.microsoft.com/office/drawing/2014/main" val="3478640229"/>
                  </a:ext>
                </a:extLst>
              </a:tr>
            </a:tbl>
          </a:graphicData>
        </a:graphic>
      </p:graphicFrame>
      <p:cxnSp>
        <p:nvCxnSpPr>
          <p:cNvPr id="9" name="Straight Connector 8">
            <a:extLst>
              <a:ext uri="{FF2B5EF4-FFF2-40B4-BE49-F238E27FC236}">
                <a16:creationId xmlns:a16="http://schemas.microsoft.com/office/drawing/2014/main" id="{C2F4199E-C534-4C49-8076-D01C354E2A56}"/>
              </a:ext>
            </a:extLst>
          </p:cNvPr>
          <p:cNvCxnSpPr/>
          <p:nvPr/>
        </p:nvCxnSpPr>
        <p:spPr>
          <a:xfrm>
            <a:off x="4007768" y="2489218"/>
            <a:ext cx="0" cy="848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0226BF-C11D-AF45-B819-EBBDC704DBA2}"/>
              </a:ext>
            </a:extLst>
          </p:cNvPr>
          <p:cNvCxnSpPr>
            <a:cxnSpLocks/>
          </p:cNvCxnSpPr>
          <p:nvPr/>
        </p:nvCxnSpPr>
        <p:spPr>
          <a:xfrm>
            <a:off x="5375920" y="2489218"/>
            <a:ext cx="608582" cy="8484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5" name="Table 5">
            <a:extLst>
              <a:ext uri="{FF2B5EF4-FFF2-40B4-BE49-F238E27FC236}">
                <a16:creationId xmlns:a16="http://schemas.microsoft.com/office/drawing/2014/main" id="{2FC7A36B-4185-ED4A-AEEF-FCACFC230290}"/>
              </a:ext>
            </a:extLst>
          </p:cNvPr>
          <p:cNvGraphicFramePr>
            <a:graphicFrameLocks noGrp="1"/>
          </p:cNvGraphicFramePr>
          <p:nvPr/>
        </p:nvGraphicFramePr>
        <p:xfrm>
          <a:off x="6207500" y="3706232"/>
          <a:ext cx="2000220" cy="370840"/>
        </p:xfrm>
        <a:graphic>
          <a:graphicData uri="http://schemas.openxmlformats.org/drawingml/2006/table">
            <a:tbl>
              <a:tblPr firstRow="1" bandRow="1">
                <a:tableStyleId>{5C22544A-7EE6-4342-B048-85BDC9FD1C3A}</a:tableStyleId>
              </a:tblPr>
              <a:tblGrid>
                <a:gridCol w="400044">
                  <a:extLst>
                    <a:ext uri="{9D8B030D-6E8A-4147-A177-3AD203B41FA5}">
                      <a16:colId xmlns:a16="http://schemas.microsoft.com/office/drawing/2014/main" val="2313574301"/>
                    </a:ext>
                  </a:extLst>
                </a:gridCol>
                <a:gridCol w="400044">
                  <a:extLst>
                    <a:ext uri="{9D8B030D-6E8A-4147-A177-3AD203B41FA5}">
                      <a16:colId xmlns:a16="http://schemas.microsoft.com/office/drawing/2014/main" val="821333406"/>
                    </a:ext>
                  </a:extLst>
                </a:gridCol>
                <a:gridCol w="400044">
                  <a:extLst>
                    <a:ext uri="{9D8B030D-6E8A-4147-A177-3AD203B41FA5}">
                      <a16:colId xmlns:a16="http://schemas.microsoft.com/office/drawing/2014/main" val="2982713170"/>
                    </a:ext>
                  </a:extLst>
                </a:gridCol>
                <a:gridCol w="400044">
                  <a:extLst>
                    <a:ext uri="{9D8B030D-6E8A-4147-A177-3AD203B41FA5}">
                      <a16:colId xmlns:a16="http://schemas.microsoft.com/office/drawing/2014/main" val="2511921140"/>
                    </a:ext>
                  </a:extLst>
                </a:gridCol>
                <a:gridCol w="400044">
                  <a:extLst>
                    <a:ext uri="{9D8B030D-6E8A-4147-A177-3AD203B41FA5}">
                      <a16:colId xmlns:a16="http://schemas.microsoft.com/office/drawing/2014/main" val="992570979"/>
                    </a:ext>
                  </a:extLst>
                </a:gridCol>
              </a:tblGrid>
              <a:tr h="370840">
                <a:tc>
                  <a:txBody>
                    <a:bodyPr/>
                    <a:lstStyle/>
                    <a:p>
                      <a:r>
                        <a:rPr lang="en-US" dirty="0">
                          <a:solidFill>
                            <a:schemeClr val="tx1"/>
                          </a:solidFill>
                        </a:rPr>
                        <a:t>0</a:t>
                      </a:r>
                    </a:p>
                  </a:txBody>
                  <a:tcPr>
                    <a:solidFill>
                      <a:srgbClr val="92D050"/>
                    </a:solidFill>
                  </a:tcPr>
                </a:tc>
                <a:tc>
                  <a:txBody>
                    <a:bodyPr/>
                    <a:lstStyle/>
                    <a:p>
                      <a:r>
                        <a:rPr lang="en-US" dirty="0">
                          <a:solidFill>
                            <a:schemeClr val="tx1"/>
                          </a:solidFill>
                        </a:rPr>
                        <a:t>1</a:t>
                      </a:r>
                    </a:p>
                  </a:txBody>
                  <a:tcPr>
                    <a:solidFill>
                      <a:srgbClr val="92D050"/>
                    </a:solidFill>
                  </a:tcPr>
                </a:tc>
                <a:tc>
                  <a:txBody>
                    <a:bodyPr/>
                    <a:lstStyle/>
                    <a:p>
                      <a:r>
                        <a:rPr lang="en-US" dirty="0">
                          <a:solidFill>
                            <a:schemeClr val="tx1"/>
                          </a:solidFill>
                        </a:rPr>
                        <a:t>2</a:t>
                      </a:r>
                    </a:p>
                  </a:txBody>
                  <a:tcPr>
                    <a:solidFill>
                      <a:srgbClr val="92D050"/>
                    </a:solidFill>
                  </a:tcPr>
                </a:tc>
                <a:tc>
                  <a:txBody>
                    <a:bodyPr/>
                    <a:lstStyle/>
                    <a:p>
                      <a:r>
                        <a:rPr lang="en-US" dirty="0">
                          <a:solidFill>
                            <a:schemeClr val="tx1"/>
                          </a:solidFill>
                        </a:rPr>
                        <a:t>…</a:t>
                      </a:r>
                    </a:p>
                  </a:txBody>
                  <a:tcPr>
                    <a:solidFill>
                      <a:srgbClr val="92D050"/>
                    </a:solidFill>
                  </a:tcPr>
                </a:tc>
                <a:tc>
                  <a:txBody>
                    <a:bodyPr/>
                    <a:lstStyle/>
                    <a:p>
                      <a:r>
                        <a:rPr lang="en-US" dirty="0">
                          <a:solidFill>
                            <a:schemeClr val="tx1"/>
                          </a:solidFill>
                        </a:rPr>
                        <a:t>N</a:t>
                      </a:r>
                    </a:p>
                  </a:txBody>
                  <a:tcPr>
                    <a:solidFill>
                      <a:srgbClr val="92D050"/>
                    </a:solidFill>
                  </a:tcPr>
                </a:tc>
                <a:extLst>
                  <a:ext uri="{0D108BD9-81ED-4DB2-BD59-A6C34878D82A}">
                    <a16:rowId xmlns:a16="http://schemas.microsoft.com/office/drawing/2014/main" val="3478640229"/>
                  </a:ext>
                </a:extLst>
              </a:tr>
            </a:tbl>
          </a:graphicData>
        </a:graphic>
      </p:graphicFrame>
      <p:cxnSp>
        <p:nvCxnSpPr>
          <p:cNvPr id="16" name="Straight Connector 15">
            <a:extLst>
              <a:ext uri="{FF2B5EF4-FFF2-40B4-BE49-F238E27FC236}">
                <a16:creationId xmlns:a16="http://schemas.microsoft.com/office/drawing/2014/main" id="{1750337F-D971-B04D-AEA6-A0DBE4A6A148}"/>
              </a:ext>
            </a:extLst>
          </p:cNvPr>
          <p:cNvCxnSpPr>
            <a:cxnSpLocks/>
          </p:cNvCxnSpPr>
          <p:nvPr/>
        </p:nvCxnSpPr>
        <p:spPr>
          <a:xfrm>
            <a:off x="5462818" y="2489218"/>
            <a:ext cx="855066" cy="1217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1E8A24-5A41-E84A-ADE3-3E4ADC036C5B}"/>
              </a:ext>
            </a:extLst>
          </p:cNvPr>
          <p:cNvCxnSpPr>
            <a:cxnSpLocks/>
          </p:cNvCxnSpPr>
          <p:nvPr/>
        </p:nvCxnSpPr>
        <p:spPr>
          <a:xfrm>
            <a:off x="6744072" y="2489218"/>
            <a:ext cx="1463648" cy="12170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Table 5">
            <a:extLst>
              <a:ext uri="{FF2B5EF4-FFF2-40B4-BE49-F238E27FC236}">
                <a16:creationId xmlns:a16="http://schemas.microsoft.com/office/drawing/2014/main" id="{0EEBF565-7F58-7E48-BB3D-BE399BE5238C}"/>
              </a:ext>
            </a:extLst>
          </p:cNvPr>
          <p:cNvGraphicFramePr>
            <a:graphicFrameLocks noGrp="1"/>
          </p:cNvGraphicFramePr>
          <p:nvPr/>
        </p:nvGraphicFramePr>
        <p:xfrm>
          <a:off x="8368591" y="3382260"/>
          <a:ext cx="2000220" cy="370840"/>
        </p:xfrm>
        <a:graphic>
          <a:graphicData uri="http://schemas.openxmlformats.org/drawingml/2006/table">
            <a:tbl>
              <a:tblPr firstRow="1" bandRow="1">
                <a:tableStyleId>{5C22544A-7EE6-4342-B048-85BDC9FD1C3A}</a:tableStyleId>
              </a:tblPr>
              <a:tblGrid>
                <a:gridCol w="400044">
                  <a:extLst>
                    <a:ext uri="{9D8B030D-6E8A-4147-A177-3AD203B41FA5}">
                      <a16:colId xmlns:a16="http://schemas.microsoft.com/office/drawing/2014/main" val="2313574301"/>
                    </a:ext>
                  </a:extLst>
                </a:gridCol>
                <a:gridCol w="400044">
                  <a:extLst>
                    <a:ext uri="{9D8B030D-6E8A-4147-A177-3AD203B41FA5}">
                      <a16:colId xmlns:a16="http://schemas.microsoft.com/office/drawing/2014/main" val="821333406"/>
                    </a:ext>
                  </a:extLst>
                </a:gridCol>
                <a:gridCol w="400044">
                  <a:extLst>
                    <a:ext uri="{9D8B030D-6E8A-4147-A177-3AD203B41FA5}">
                      <a16:colId xmlns:a16="http://schemas.microsoft.com/office/drawing/2014/main" val="2982713170"/>
                    </a:ext>
                  </a:extLst>
                </a:gridCol>
                <a:gridCol w="400044">
                  <a:extLst>
                    <a:ext uri="{9D8B030D-6E8A-4147-A177-3AD203B41FA5}">
                      <a16:colId xmlns:a16="http://schemas.microsoft.com/office/drawing/2014/main" val="2511921140"/>
                    </a:ext>
                  </a:extLst>
                </a:gridCol>
                <a:gridCol w="400044">
                  <a:extLst>
                    <a:ext uri="{9D8B030D-6E8A-4147-A177-3AD203B41FA5}">
                      <a16:colId xmlns:a16="http://schemas.microsoft.com/office/drawing/2014/main" val="992570979"/>
                    </a:ext>
                  </a:extLst>
                </a:gridCol>
              </a:tblGrid>
              <a:tr h="370840">
                <a:tc>
                  <a:txBody>
                    <a:bodyPr/>
                    <a:lstStyle/>
                    <a:p>
                      <a:r>
                        <a:rPr lang="en-US" dirty="0">
                          <a:solidFill>
                            <a:schemeClr val="tx1"/>
                          </a:solidFill>
                        </a:rPr>
                        <a:t>0</a:t>
                      </a:r>
                    </a:p>
                  </a:txBody>
                  <a:tcPr>
                    <a:solidFill>
                      <a:srgbClr val="92D050"/>
                    </a:solidFill>
                  </a:tcPr>
                </a:tc>
                <a:tc>
                  <a:txBody>
                    <a:bodyPr/>
                    <a:lstStyle/>
                    <a:p>
                      <a:r>
                        <a:rPr lang="en-US" dirty="0">
                          <a:solidFill>
                            <a:schemeClr val="tx1"/>
                          </a:solidFill>
                        </a:rPr>
                        <a:t>1</a:t>
                      </a:r>
                    </a:p>
                  </a:txBody>
                  <a:tcPr>
                    <a:solidFill>
                      <a:srgbClr val="92D050"/>
                    </a:solidFill>
                  </a:tcPr>
                </a:tc>
                <a:tc>
                  <a:txBody>
                    <a:bodyPr/>
                    <a:lstStyle/>
                    <a:p>
                      <a:r>
                        <a:rPr lang="en-US" dirty="0">
                          <a:solidFill>
                            <a:schemeClr val="tx1"/>
                          </a:solidFill>
                        </a:rPr>
                        <a:t>2</a:t>
                      </a:r>
                    </a:p>
                  </a:txBody>
                  <a:tcPr>
                    <a:solidFill>
                      <a:srgbClr val="92D050"/>
                    </a:solidFill>
                  </a:tcPr>
                </a:tc>
                <a:tc>
                  <a:txBody>
                    <a:bodyPr/>
                    <a:lstStyle/>
                    <a:p>
                      <a:r>
                        <a:rPr lang="en-US" dirty="0">
                          <a:solidFill>
                            <a:schemeClr val="tx1"/>
                          </a:solidFill>
                        </a:rPr>
                        <a:t>…</a:t>
                      </a:r>
                    </a:p>
                  </a:txBody>
                  <a:tcPr>
                    <a:solidFill>
                      <a:srgbClr val="92D050"/>
                    </a:solidFill>
                  </a:tcPr>
                </a:tc>
                <a:tc>
                  <a:txBody>
                    <a:bodyPr/>
                    <a:lstStyle/>
                    <a:p>
                      <a:r>
                        <a:rPr lang="en-US" dirty="0">
                          <a:solidFill>
                            <a:schemeClr val="tx1"/>
                          </a:solidFill>
                        </a:rPr>
                        <a:t>N</a:t>
                      </a:r>
                    </a:p>
                  </a:txBody>
                  <a:tcPr>
                    <a:solidFill>
                      <a:srgbClr val="92D050"/>
                    </a:solidFill>
                  </a:tcPr>
                </a:tc>
                <a:extLst>
                  <a:ext uri="{0D108BD9-81ED-4DB2-BD59-A6C34878D82A}">
                    <a16:rowId xmlns:a16="http://schemas.microsoft.com/office/drawing/2014/main" val="3478640229"/>
                  </a:ext>
                </a:extLst>
              </a:tr>
            </a:tbl>
          </a:graphicData>
        </a:graphic>
      </p:graphicFrame>
      <p:cxnSp>
        <p:nvCxnSpPr>
          <p:cNvPr id="23" name="Straight Connector 22">
            <a:extLst>
              <a:ext uri="{FF2B5EF4-FFF2-40B4-BE49-F238E27FC236}">
                <a16:creationId xmlns:a16="http://schemas.microsoft.com/office/drawing/2014/main" id="{A3A9286E-D8B5-4B4D-BFBD-CBA4D7E4EB26}"/>
              </a:ext>
            </a:extLst>
          </p:cNvPr>
          <p:cNvCxnSpPr>
            <a:cxnSpLocks/>
          </p:cNvCxnSpPr>
          <p:nvPr/>
        </p:nvCxnSpPr>
        <p:spPr>
          <a:xfrm>
            <a:off x="6816083" y="2489218"/>
            <a:ext cx="1575995" cy="8930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0171B3-7467-AC47-8694-63E94A5028E3}"/>
              </a:ext>
            </a:extLst>
          </p:cNvPr>
          <p:cNvCxnSpPr>
            <a:cxnSpLocks/>
          </p:cNvCxnSpPr>
          <p:nvPr/>
        </p:nvCxnSpPr>
        <p:spPr>
          <a:xfrm>
            <a:off x="7599138" y="2489218"/>
            <a:ext cx="2752143" cy="8930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333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860047" y="43841"/>
            <a:ext cx="856895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2D DCT</a:t>
            </a:r>
          </a:p>
        </p:txBody>
      </p:sp>
      <p:sp>
        <p:nvSpPr>
          <p:cNvPr id="2" name="TextBox 1">
            <a:extLst>
              <a:ext uri="{FF2B5EF4-FFF2-40B4-BE49-F238E27FC236}">
                <a16:creationId xmlns:a16="http://schemas.microsoft.com/office/drawing/2014/main" id="{3527961B-6414-C543-8082-9C4CD742DEA7}"/>
              </a:ext>
            </a:extLst>
          </p:cNvPr>
          <p:cNvSpPr txBox="1"/>
          <p:nvPr/>
        </p:nvSpPr>
        <p:spPr>
          <a:xfrm>
            <a:off x="1490153" y="1133831"/>
            <a:ext cx="9970327" cy="369332"/>
          </a:xfrm>
          <a:prstGeom prst="rect">
            <a:avLst/>
          </a:prstGeom>
          <a:noFill/>
          <a:ln w="38100">
            <a:solidFill>
              <a:srgbClr val="FF0000"/>
            </a:solidFill>
          </a:ln>
        </p:spPr>
        <p:txBody>
          <a:bodyPr wrap="square" rtlCol="0">
            <a:spAutoFit/>
          </a:bodyPr>
          <a:lstStyle/>
          <a:p>
            <a:r>
              <a:rPr lang="en-US" dirty="0"/>
              <a:t>A natural extension of the DCT is to the 2D case – from sequences to images </a:t>
            </a:r>
          </a:p>
        </p:txBody>
      </p:sp>
      <p:pic>
        <p:nvPicPr>
          <p:cNvPr id="4" name="Picture 3">
            <a:extLst>
              <a:ext uri="{FF2B5EF4-FFF2-40B4-BE49-F238E27FC236}">
                <a16:creationId xmlns:a16="http://schemas.microsoft.com/office/drawing/2014/main" id="{FE9DF8CA-6FC5-9546-83F4-1C10FC2E6343}"/>
              </a:ext>
            </a:extLst>
          </p:cNvPr>
          <p:cNvPicPr>
            <a:picLocks noChangeAspect="1"/>
          </p:cNvPicPr>
          <p:nvPr/>
        </p:nvPicPr>
        <p:blipFill>
          <a:blip r:embed="rId2"/>
          <a:stretch>
            <a:fillRect/>
          </a:stretch>
        </p:blipFill>
        <p:spPr>
          <a:xfrm>
            <a:off x="2317488" y="2130955"/>
            <a:ext cx="7557025" cy="735392"/>
          </a:xfrm>
          <a:prstGeom prst="rect">
            <a:avLst/>
          </a:prstGeom>
        </p:spPr>
      </p:pic>
      <p:sp>
        <p:nvSpPr>
          <p:cNvPr id="18" name="TextBox 17">
            <a:extLst>
              <a:ext uri="{FF2B5EF4-FFF2-40B4-BE49-F238E27FC236}">
                <a16:creationId xmlns:a16="http://schemas.microsoft.com/office/drawing/2014/main" id="{FE2A4ECD-CA9D-A04D-9C48-4E3D0328C4C3}"/>
              </a:ext>
            </a:extLst>
          </p:cNvPr>
          <p:cNvSpPr txBox="1"/>
          <p:nvPr/>
        </p:nvSpPr>
        <p:spPr>
          <a:xfrm>
            <a:off x="1703513" y="3647084"/>
            <a:ext cx="3080845" cy="369332"/>
          </a:xfrm>
          <a:prstGeom prst="rect">
            <a:avLst/>
          </a:prstGeom>
          <a:noFill/>
          <a:ln w="38100">
            <a:solidFill>
              <a:srgbClr val="FF0000"/>
            </a:solidFill>
          </a:ln>
        </p:spPr>
        <p:txBody>
          <a:bodyPr wrap="square" rtlCol="0">
            <a:spAutoFit/>
          </a:bodyPr>
          <a:lstStyle/>
          <a:p>
            <a:r>
              <a:rPr lang="en-US" dirty="0"/>
              <a:t>And the inverse 2D DCT</a:t>
            </a:r>
          </a:p>
        </p:txBody>
      </p:sp>
      <p:pic>
        <p:nvPicPr>
          <p:cNvPr id="8" name="Picture 7">
            <a:extLst>
              <a:ext uri="{FF2B5EF4-FFF2-40B4-BE49-F238E27FC236}">
                <a16:creationId xmlns:a16="http://schemas.microsoft.com/office/drawing/2014/main" id="{1C78A919-95E7-C74E-8D5E-3F3AB24CBE84}"/>
              </a:ext>
            </a:extLst>
          </p:cNvPr>
          <p:cNvPicPr>
            <a:picLocks noChangeAspect="1"/>
          </p:cNvPicPr>
          <p:nvPr/>
        </p:nvPicPr>
        <p:blipFill>
          <a:blip r:embed="rId3"/>
          <a:stretch>
            <a:fillRect/>
          </a:stretch>
        </p:blipFill>
        <p:spPr>
          <a:xfrm>
            <a:off x="2495094" y="4797153"/>
            <a:ext cx="7379418" cy="735193"/>
          </a:xfrm>
          <a:prstGeom prst="rect">
            <a:avLst/>
          </a:prstGeom>
        </p:spPr>
      </p:pic>
    </p:spTree>
    <p:extLst>
      <p:ext uri="{BB962C8B-B14F-4D97-AF65-F5344CB8AC3E}">
        <p14:creationId xmlns:p14="http://schemas.microsoft.com/office/powerpoint/2010/main" val="1816649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029689" y="0"/>
            <a:ext cx="856895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2D DCT Basis functions</a:t>
            </a:r>
          </a:p>
        </p:txBody>
      </p:sp>
      <p:sp>
        <p:nvSpPr>
          <p:cNvPr id="2" name="TextBox 1">
            <a:extLst>
              <a:ext uri="{FF2B5EF4-FFF2-40B4-BE49-F238E27FC236}">
                <a16:creationId xmlns:a16="http://schemas.microsoft.com/office/drawing/2014/main" id="{3527961B-6414-C543-8082-9C4CD742DEA7}"/>
              </a:ext>
            </a:extLst>
          </p:cNvPr>
          <p:cNvSpPr txBox="1"/>
          <p:nvPr/>
        </p:nvSpPr>
        <p:spPr>
          <a:xfrm>
            <a:off x="1185538" y="838454"/>
            <a:ext cx="10376542" cy="646331"/>
          </a:xfrm>
          <a:prstGeom prst="rect">
            <a:avLst/>
          </a:prstGeom>
          <a:noFill/>
          <a:ln w="38100">
            <a:solidFill>
              <a:srgbClr val="FF0000"/>
            </a:solidFill>
          </a:ln>
        </p:spPr>
        <p:txBody>
          <a:bodyPr wrap="square" rtlCol="0">
            <a:spAutoFit/>
          </a:bodyPr>
          <a:lstStyle/>
          <a:p>
            <a:r>
              <a:rPr lang="en-US" dirty="0"/>
              <a:t>The 2D DCT  Basis Functions are obtained by multiplying the column 1D basis functions with the row 1D basis functions. </a:t>
            </a:r>
          </a:p>
        </p:txBody>
      </p:sp>
      <p:pic>
        <p:nvPicPr>
          <p:cNvPr id="14" name="Picture 13">
            <a:extLst>
              <a:ext uri="{FF2B5EF4-FFF2-40B4-BE49-F238E27FC236}">
                <a16:creationId xmlns:a16="http://schemas.microsoft.com/office/drawing/2014/main" id="{37856B0B-6782-7840-B970-F9D6C8B21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489" y="1575483"/>
            <a:ext cx="9799809" cy="5268355"/>
          </a:xfrm>
          <a:prstGeom prst="rect">
            <a:avLst/>
          </a:prstGeom>
        </p:spPr>
      </p:pic>
    </p:spTree>
    <p:extLst>
      <p:ext uri="{BB962C8B-B14F-4D97-AF65-F5344CB8AC3E}">
        <p14:creationId xmlns:p14="http://schemas.microsoft.com/office/powerpoint/2010/main" val="3738429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049585" y="0"/>
            <a:ext cx="856895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Properties</a:t>
            </a:r>
          </a:p>
        </p:txBody>
      </p:sp>
      <p:sp>
        <p:nvSpPr>
          <p:cNvPr id="2" name="TextBox 1">
            <a:extLst>
              <a:ext uri="{FF2B5EF4-FFF2-40B4-BE49-F238E27FC236}">
                <a16:creationId xmlns:a16="http://schemas.microsoft.com/office/drawing/2014/main" id="{3527961B-6414-C543-8082-9C4CD742DEA7}"/>
              </a:ext>
            </a:extLst>
          </p:cNvPr>
          <p:cNvSpPr txBox="1"/>
          <p:nvPr/>
        </p:nvSpPr>
        <p:spPr>
          <a:xfrm>
            <a:off x="1049585" y="1046332"/>
            <a:ext cx="7284518" cy="369332"/>
          </a:xfrm>
          <a:prstGeom prst="rect">
            <a:avLst/>
          </a:prstGeom>
          <a:noFill/>
          <a:ln w="38100">
            <a:solidFill>
              <a:srgbClr val="FF0000"/>
            </a:solidFill>
          </a:ln>
        </p:spPr>
        <p:txBody>
          <a:bodyPr wrap="square" rtlCol="0">
            <a:spAutoFit/>
          </a:bodyPr>
          <a:lstStyle/>
          <a:p>
            <a:r>
              <a:rPr lang="en-US" dirty="0"/>
              <a:t>Decorrelation- outputs are decorrelated, thus reducing redundancy. </a:t>
            </a:r>
          </a:p>
        </p:txBody>
      </p:sp>
      <p:sp>
        <p:nvSpPr>
          <p:cNvPr id="5" name="TextBox 4">
            <a:extLst>
              <a:ext uri="{FF2B5EF4-FFF2-40B4-BE49-F238E27FC236}">
                <a16:creationId xmlns:a16="http://schemas.microsoft.com/office/drawing/2014/main" id="{C49630DF-7A05-5F47-9E47-784B1D929045}"/>
              </a:ext>
            </a:extLst>
          </p:cNvPr>
          <p:cNvSpPr txBox="1"/>
          <p:nvPr/>
        </p:nvSpPr>
        <p:spPr>
          <a:xfrm>
            <a:off x="1049585" y="1592286"/>
            <a:ext cx="10939215" cy="646331"/>
          </a:xfrm>
          <a:prstGeom prst="rect">
            <a:avLst/>
          </a:prstGeom>
          <a:noFill/>
          <a:ln w="38100">
            <a:solidFill>
              <a:srgbClr val="FF0000"/>
            </a:solidFill>
          </a:ln>
        </p:spPr>
        <p:txBody>
          <a:bodyPr wrap="square" rtlCol="0">
            <a:spAutoFit/>
          </a:bodyPr>
          <a:lstStyle/>
          <a:p>
            <a:r>
              <a:rPr lang="en-US" dirty="0"/>
              <a:t>Energy Compaction – signals energy is compacted in a lower number of coefficients, thus allowing even lossless compression.</a:t>
            </a:r>
          </a:p>
        </p:txBody>
      </p:sp>
      <p:pic>
        <p:nvPicPr>
          <p:cNvPr id="4" name="Picture 3">
            <a:extLst>
              <a:ext uri="{FF2B5EF4-FFF2-40B4-BE49-F238E27FC236}">
                <a16:creationId xmlns:a16="http://schemas.microsoft.com/office/drawing/2014/main" id="{CC371AEF-F3C6-DF47-A20E-AB77D8B93086}"/>
              </a:ext>
            </a:extLst>
          </p:cNvPr>
          <p:cNvPicPr>
            <a:picLocks noChangeAspect="1"/>
          </p:cNvPicPr>
          <p:nvPr/>
        </p:nvPicPr>
        <p:blipFill>
          <a:blip r:embed="rId2"/>
          <a:stretch>
            <a:fillRect/>
          </a:stretch>
        </p:blipFill>
        <p:spPr>
          <a:xfrm>
            <a:off x="3158186" y="2415239"/>
            <a:ext cx="6342988" cy="2027524"/>
          </a:xfrm>
          <a:prstGeom prst="rect">
            <a:avLst/>
          </a:prstGeom>
        </p:spPr>
      </p:pic>
      <p:pic>
        <p:nvPicPr>
          <p:cNvPr id="9" name="Picture 8">
            <a:extLst>
              <a:ext uri="{FF2B5EF4-FFF2-40B4-BE49-F238E27FC236}">
                <a16:creationId xmlns:a16="http://schemas.microsoft.com/office/drawing/2014/main" id="{51C6B30D-7A81-2642-B5C4-C356D8708607}"/>
              </a:ext>
            </a:extLst>
          </p:cNvPr>
          <p:cNvPicPr>
            <a:picLocks noChangeAspect="1"/>
          </p:cNvPicPr>
          <p:nvPr/>
        </p:nvPicPr>
        <p:blipFill>
          <a:blip r:embed="rId3"/>
          <a:stretch>
            <a:fillRect/>
          </a:stretch>
        </p:blipFill>
        <p:spPr>
          <a:xfrm>
            <a:off x="3218581" y="4619384"/>
            <a:ext cx="6222198" cy="1975594"/>
          </a:xfrm>
          <a:prstGeom prst="rect">
            <a:avLst/>
          </a:prstGeom>
        </p:spPr>
      </p:pic>
    </p:spTree>
    <p:extLst>
      <p:ext uri="{BB962C8B-B14F-4D97-AF65-F5344CB8AC3E}">
        <p14:creationId xmlns:p14="http://schemas.microsoft.com/office/powerpoint/2010/main" val="863819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074337" y="21232"/>
            <a:ext cx="856895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Properties</a:t>
            </a:r>
          </a:p>
        </p:txBody>
      </p:sp>
      <p:sp>
        <p:nvSpPr>
          <p:cNvPr id="6" name="TextBox 5">
            <a:extLst>
              <a:ext uri="{FF2B5EF4-FFF2-40B4-BE49-F238E27FC236}">
                <a16:creationId xmlns:a16="http://schemas.microsoft.com/office/drawing/2014/main" id="{5DB49B5D-1472-4E43-AE79-D1EB1416506A}"/>
              </a:ext>
            </a:extLst>
          </p:cNvPr>
          <p:cNvSpPr txBox="1"/>
          <p:nvPr/>
        </p:nvSpPr>
        <p:spPr>
          <a:xfrm>
            <a:off x="1220105" y="1049281"/>
            <a:ext cx="9997078" cy="369332"/>
          </a:xfrm>
          <a:prstGeom prst="rect">
            <a:avLst/>
          </a:prstGeom>
          <a:noFill/>
          <a:ln w="38100">
            <a:solidFill>
              <a:srgbClr val="FF0000"/>
            </a:solidFill>
          </a:ln>
        </p:spPr>
        <p:txBody>
          <a:bodyPr wrap="square" rtlCol="0">
            <a:spAutoFit/>
          </a:bodyPr>
          <a:lstStyle/>
          <a:p>
            <a:r>
              <a:rPr lang="en-US" dirty="0"/>
              <a:t>Separability – means that N-dimensional DCTs can be computed as sequence of 1D DCTs  </a:t>
            </a:r>
          </a:p>
        </p:txBody>
      </p:sp>
      <p:pic>
        <p:nvPicPr>
          <p:cNvPr id="4" name="Picture 3">
            <a:extLst>
              <a:ext uri="{FF2B5EF4-FFF2-40B4-BE49-F238E27FC236}">
                <a16:creationId xmlns:a16="http://schemas.microsoft.com/office/drawing/2014/main" id="{66BA3466-6A7B-9F48-B998-461A943F7247}"/>
              </a:ext>
            </a:extLst>
          </p:cNvPr>
          <p:cNvPicPr>
            <a:picLocks noChangeAspect="1"/>
          </p:cNvPicPr>
          <p:nvPr/>
        </p:nvPicPr>
        <p:blipFill>
          <a:blip r:embed="rId2"/>
          <a:stretch>
            <a:fillRect/>
          </a:stretch>
        </p:blipFill>
        <p:spPr>
          <a:xfrm>
            <a:off x="1700214" y="3684796"/>
            <a:ext cx="8401080" cy="1621532"/>
          </a:xfrm>
          <a:prstGeom prst="rect">
            <a:avLst/>
          </a:prstGeom>
        </p:spPr>
      </p:pic>
      <p:sp>
        <p:nvSpPr>
          <p:cNvPr id="9" name="TextBox 8">
            <a:extLst>
              <a:ext uri="{FF2B5EF4-FFF2-40B4-BE49-F238E27FC236}">
                <a16:creationId xmlns:a16="http://schemas.microsoft.com/office/drawing/2014/main" id="{2309BA33-9B91-B948-A560-8B1C8FEF725B}"/>
              </a:ext>
            </a:extLst>
          </p:cNvPr>
          <p:cNvSpPr txBox="1"/>
          <p:nvPr/>
        </p:nvSpPr>
        <p:spPr>
          <a:xfrm>
            <a:off x="1786648" y="1828800"/>
            <a:ext cx="1608133" cy="369332"/>
          </a:xfrm>
          <a:prstGeom prst="rect">
            <a:avLst/>
          </a:prstGeom>
          <a:noFill/>
        </p:spPr>
        <p:txBody>
          <a:bodyPr wrap="none" rtlCol="0">
            <a:spAutoFit/>
          </a:bodyPr>
          <a:lstStyle/>
          <a:p>
            <a:r>
              <a:rPr lang="en-US" dirty="0"/>
              <a:t>The 2 D Case</a:t>
            </a:r>
          </a:p>
        </p:txBody>
      </p:sp>
      <p:pic>
        <p:nvPicPr>
          <p:cNvPr id="10" name="Picture 9">
            <a:extLst>
              <a:ext uri="{FF2B5EF4-FFF2-40B4-BE49-F238E27FC236}">
                <a16:creationId xmlns:a16="http://schemas.microsoft.com/office/drawing/2014/main" id="{5FD7D772-0F68-DC4E-B33B-15C20E6EDC4C}"/>
              </a:ext>
            </a:extLst>
          </p:cNvPr>
          <p:cNvPicPr>
            <a:picLocks noChangeAspect="1"/>
          </p:cNvPicPr>
          <p:nvPr/>
        </p:nvPicPr>
        <p:blipFill>
          <a:blip r:embed="rId3"/>
          <a:stretch>
            <a:fillRect/>
          </a:stretch>
        </p:blipFill>
        <p:spPr>
          <a:xfrm>
            <a:off x="2783633" y="2479032"/>
            <a:ext cx="6870023" cy="668538"/>
          </a:xfrm>
          <a:prstGeom prst="rect">
            <a:avLst/>
          </a:prstGeom>
        </p:spPr>
      </p:pic>
    </p:spTree>
    <p:extLst>
      <p:ext uri="{BB962C8B-B14F-4D97-AF65-F5344CB8AC3E}">
        <p14:creationId xmlns:p14="http://schemas.microsoft.com/office/powerpoint/2010/main" val="1398873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045187" y="44897"/>
            <a:ext cx="856895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Properties</a:t>
            </a:r>
          </a:p>
        </p:txBody>
      </p:sp>
      <p:sp>
        <p:nvSpPr>
          <p:cNvPr id="7" name="TextBox 6">
            <a:extLst>
              <a:ext uri="{FF2B5EF4-FFF2-40B4-BE49-F238E27FC236}">
                <a16:creationId xmlns:a16="http://schemas.microsoft.com/office/drawing/2014/main" id="{F1BE50E1-FA19-8747-949C-5C3EDA74D9C8}"/>
              </a:ext>
            </a:extLst>
          </p:cNvPr>
          <p:cNvSpPr txBox="1"/>
          <p:nvPr/>
        </p:nvSpPr>
        <p:spPr>
          <a:xfrm>
            <a:off x="1124206" y="1062155"/>
            <a:ext cx="10397234" cy="646331"/>
          </a:xfrm>
          <a:prstGeom prst="rect">
            <a:avLst/>
          </a:prstGeom>
          <a:noFill/>
          <a:ln w="38100">
            <a:solidFill>
              <a:srgbClr val="FF0000"/>
            </a:solidFill>
          </a:ln>
        </p:spPr>
        <p:txBody>
          <a:bodyPr wrap="square" rtlCol="0">
            <a:spAutoFit/>
          </a:bodyPr>
          <a:lstStyle/>
          <a:p>
            <a:r>
              <a:rPr lang="en-US" dirty="0"/>
              <a:t>Symmetry – the DCT is a symmetric transformation, and being also separable it can be expressed in the form:   </a:t>
            </a:r>
          </a:p>
        </p:txBody>
      </p:sp>
      <p:sp>
        <p:nvSpPr>
          <p:cNvPr id="8" name="TextBox 7">
            <a:extLst>
              <a:ext uri="{FF2B5EF4-FFF2-40B4-BE49-F238E27FC236}">
                <a16:creationId xmlns:a16="http://schemas.microsoft.com/office/drawing/2014/main" id="{A78BAD2A-B449-B84F-B6E9-855FB3A5FD4C}"/>
              </a:ext>
            </a:extLst>
          </p:cNvPr>
          <p:cNvSpPr txBox="1"/>
          <p:nvPr/>
        </p:nvSpPr>
        <p:spPr>
          <a:xfrm>
            <a:off x="2831086" y="5368477"/>
            <a:ext cx="7870744" cy="369332"/>
          </a:xfrm>
          <a:prstGeom prst="rect">
            <a:avLst/>
          </a:prstGeom>
          <a:noFill/>
          <a:ln w="38100">
            <a:solidFill>
              <a:srgbClr val="FF0000"/>
            </a:solidFill>
          </a:ln>
        </p:spPr>
        <p:txBody>
          <a:bodyPr wrap="square" rtlCol="0">
            <a:spAutoFit/>
          </a:bodyPr>
          <a:lstStyle/>
          <a:p>
            <a:r>
              <a:rPr lang="en-US" dirty="0"/>
              <a:t>Orthogonality- easier to compute the  inverse as </a:t>
            </a:r>
          </a:p>
        </p:txBody>
      </p:sp>
      <p:pic>
        <p:nvPicPr>
          <p:cNvPr id="3" name="Picture 2">
            <a:extLst>
              <a:ext uri="{FF2B5EF4-FFF2-40B4-BE49-F238E27FC236}">
                <a16:creationId xmlns:a16="http://schemas.microsoft.com/office/drawing/2014/main" id="{4D8CF069-D35F-E742-B205-8158BD96489E}"/>
              </a:ext>
            </a:extLst>
          </p:cNvPr>
          <p:cNvPicPr>
            <a:picLocks noChangeAspect="1"/>
          </p:cNvPicPr>
          <p:nvPr/>
        </p:nvPicPr>
        <p:blipFill>
          <a:blip r:embed="rId2"/>
          <a:stretch>
            <a:fillRect/>
          </a:stretch>
        </p:blipFill>
        <p:spPr>
          <a:xfrm>
            <a:off x="5967730" y="2165686"/>
            <a:ext cx="1028700" cy="368300"/>
          </a:xfrm>
          <a:prstGeom prst="rect">
            <a:avLst/>
          </a:prstGeom>
        </p:spPr>
      </p:pic>
      <p:sp>
        <p:nvSpPr>
          <p:cNvPr id="5" name="TextBox 4">
            <a:extLst>
              <a:ext uri="{FF2B5EF4-FFF2-40B4-BE49-F238E27FC236}">
                <a16:creationId xmlns:a16="http://schemas.microsoft.com/office/drawing/2014/main" id="{E988ACDD-74E7-6444-9B4B-78EEF4EE109A}"/>
              </a:ext>
            </a:extLst>
          </p:cNvPr>
          <p:cNvSpPr txBox="1"/>
          <p:nvPr/>
        </p:nvSpPr>
        <p:spPr>
          <a:xfrm>
            <a:off x="2260277" y="2859932"/>
            <a:ext cx="6994351" cy="369332"/>
          </a:xfrm>
          <a:prstGeom prst="rect">
            <a:avLst/>
          </a:prstGeom>
          <a:noFill/>
        </p:spPr>
        <p:txBody>
          <a:bodyPr wrap="none" rtlCol="0">
            <a:spAutoFit/>
          </a:bodyPr>
          <a:lstStyle/>
          <a:p>
            <a:r>
              <a:rPr lang="en-US" dirty="0"/>
              <a:t>Where A is a </a:t>
            </a:r>
            <a:r>
              <a:rPr lang="en-US" dirty="0" err="1"/>
              <a:t>NxN</a:t>
            </a:r>
            <a:r>
              <a:rPr lang="en-US" dirty="0"/>
              <a:t> symmetrical transformation matrix with elements;</a:t>
            </a:r>
          </a:p>
        </p:txBody>
      </p:sp>
      <p:sp>
        <p:nvSpPr>
          <p:cNvPr id="12" name="TextBox 11">
            <a:extLst>
              <a:ext uri="{FF2B5EF4-FFF2-40B4-BE49-F238E27FC236}">
                <a16:creationId xmlns:a16="http://schemas.microsoft.com/office/drawing/2014/main" id="{CD35DE76-8DE8-094A-8660-114F5CE40825}"/>
              </a:ext>
            </a:extLst>
          </p:cNvPr>
          <p:cNvSpPr txBox="1"/>
          <p:nvPr/>
        </p:nvSpPr>
        <p:spPr>
          <a:xfrm>
            <a:off x="2377008" y="4727643"/>
            <a:ext cx="8033161" cy="369332"/>
          </a:xfrm>
          <a:prstGeom prst="rect">
            <a:avLst/>
          </a:prstGeom>
          <a:noFill/>
        </p:spPr>
        <p:txBody>
          <a:bodyPr wrap="none" rtlCol="0">
            <a:spAutoFit/>
          </a:bodyPr>
          <a:lstStyle/>
          <a:p>
            <a:r>
              <a:rPr lang="en-US" dirty="0"/>
              <a:t>This means that in its matrix form, the DCT can be computed very efficiently. </a:t>
            </a:r>
          </a:p>
        </p:txBody>
      </p:sp>
      <p:pic>
        <p:nvPicPr>
          <p:cNvPr id="13" name="Picture 12">
            <a:extLst>
              <a:ext uri="{FF2B5EF4-FFF2-40B4-BE49-F238E27FC236}">
                <a16:creationId xmlns:a16="http://schemas.microsoft.com/office/drawing/2014/main" id="{6765C782-EF59-1740-B33A-A4F90AEB14EA}"/>
              </a:ext>
            </a:extLst>
          </p:cNvPr>
          <p:cNvPicPr>
            <a:picLocks noChangeAspect="1"/>
          </p:cNvPicPr>
          <p:nvPr/>
        </p:nvPicPr>
        <p:blipFill>
          <a:blip r:embed="rId3"/>
          <a:stretch>
            <a:fillRect/>
          </a:stretch>
        </p:blipFill>
        <p:spPr>
          <a:xfrm>
            <a:off x="5581650" y="6095753"/>
            <a:ext cx="1517130" cy="305335"/>
          </a:xfrm>
          <a:prstGeom prst="rect">
            <a:avLst/>
          </a:prstGeom>
        </p:spPr>
      </p:pic>
      <p:pic>
        <p:nvPicPr>
          <p:cNvPr id="4" name="Picture 3">
            <a:extLst>
              <a:ext uri="{FF2B5EF4-FFF2-40B4-BE49-F238E27FC236}">
                <a16:creationId xmlns:a16="http://schemas.microsoft.com/office/drawing/2014/main" id="{2E290BEB-FED8-E94D-A7DE-09BDE45721B6}"/>
              </a:ext>
            </a:extLst>
          </p:cNvPr>
          <p:cNvPicPr>
            <a:picLocks noChangeAspect="1"/>
          </p:cNvPicPr>
          <p:nvPr/>
        </p:nvPicPr>
        <p:blipFill>
          <a:blip r:embed="rId4"/>
          <a:stretch>
            <a:fillRect/>
          </a:stretch>
        </p:blipFill>
        <p:spPr>
          <a:xfrm>
            <a:off x="4551556" y="3608037"/>
            <a:ext cx="3861048" cy="793660"/>
          </a:xfrm>
          <a:prstGeom prst="rect">
            <a:avLst/>
          </a:prstGeom>
        </p:spPr>
      </p:pic>
    </p:spTree>
    <p:extLst>
      <p:ext uri="{BB962C8B-B14F-4D97-AF65-F5344CB8AC3E}">
        <p14:creationId xmlns:p14="http://schemas.microsoft.com/office/powerpoint/2010/main" val="1497003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117195" y="4485"/>
            <a:ext cx="856895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Uses – compression </a:t>
            </a:r>
          </a:p>
        </p:txBody>
      </p:sp>
      <p:sp>
        <p:nvSpPr>
          <p:cNvPr id="7" name="TextBox 6">
            <a:extLst>
              <a:ext uri="{FF2B5EF4-FFF2-40B4-BE49-F238E27FC236}">
                <a16:creationId xmlns:a16="http://schemas.microsoft.com/office/drawing/2014/main" id="{F1BE50E1-FA19-8747-949C-5C3EDA74D9C8}"/>
              </a:ext>
            </a:extLst>
          </p:cNvPr>
          <p:cNvSpPr txBox="1"/>
          <p:nvPr/>
        </p:nvSpPr>
        <p:spPr>
          <a:xfrm>
            <a:off x="1311134" y="925176"/>
            <a:ext cx="10508994" cy="646331"/>
          </a:xfrm>
          <a:prstGeom prst="rect">
            <a:avLst/>
          </a:prstGeom>
          <a:noFill/>
          <a:ln w="38100">
            <a:solidFill>
              <a:srgbClr val="FF0000"/>
            </a:solidFill>
          </a:ln>
        </p:spPr>
        <p:txBody>
          <a:bodyPr wrap="square" rtlCol="0">
            <a:spAutoFit/>
          </a:bodyPr>
          <a:lstStyle/>
          <a:p>
            <a:r>
              <a:rPr lang="en-US" dirty="0"/>
              <a:t>The main Use of the DCT is for Data compression (i.e. JPEG), but it also found application in feature extraction for machine learning tasks.   </a:t>
            </a:r>
          </a:p>
        </p:txBody>
      </p:sp>
      <p:sp>
        <p:nvSpPr>
          <p:cNvPr id="4" name="TextBox 3">
            <a:extLst>
              <a:ext uri="{FF2B5EF4-FFF2-40B4-BE49-F238E27FC236}">
                <a16:creationId xmlns:a16="http://schemas.microsoft.com/office/drawing/2014/main" id="{478D6D38-8B92-8B42-8FA9-68126F460F8F}"/>
              </a:ext>
            </a:extLst>
          </p:cNvPr>
          <p:cNvSpPr txBox="1"/>
          <p:nvPr/>
        </p:nvSpPr>
        <p:spPr>
          <a:xfrm>
            <a:off x="1311134" y="1754296"/>
            <a:ext cx="10137122" cy="646331"/>
          </a:xfrm>
          <a:prstGeom prst="rect">
            <a:avLst/>
          </a:prstGeom>
          <a:noFill/>
        </p:spPr>
        <p:txBody>
          <a:bodyPr wrap="square" rtlCol="0">
            <a:spAutoFit/>
          </a:bodyPr>
          <a:lstStyle/>
          <a:p>
            <a:r>
              <a:rPr lang="en-US" dirty="0"/>
              <a:t>To perform data compression it is sufficient to set to discard part of the coefficients, i.e. those relative to the higher frequencies and store/transmit only those remaining; </a:t>
            </a:r>
          </a:p>
        </p:txBody>
      </p:sp>
      <p:pic>
        <p:nvPicPr>
          <p:cNvPr id="9" name="Picture 8">
            <a:extLst>
              <a:ext uri="{FF2B5EF4-FFF2-40B4-BE49-F238E27FC236}">
                <a16:creationId xmlns:a16="http://schemas.microsoft.com/office/drawing/2014/main" id="{014605A6-A1BF-6843-BAE0-9BB82339C69E}"/>
              </a:ext>
            </a:extLst>
          </p:cNvPr>
          <p:cNvPicPr>
            <a:picLocks noChangeAspect="1"/>
          </p:cNvPicPr>
          <p:nvPr/>
        </p:nvPicPr>
        <p:blipFill>
          <a:blip r:embed="rId2"/>
          <a:stretch>
            <a:fillRect/>
          </a:stretch>
        </p:blipFill>
        <p:spPr>
          <a:xfrm>
            <a:off x="3435123" y="2636913"/>
            <a:ext cx="5064720" cy="3813263"/>
          </a:xfrm>
          <a:prstGeom prst="rect">
            <a:avLst/>
          </a:prstGeom>
        </p:spPr>
      </p:pic>
      <p:sp>
        <p:nvSpPr>
          <p:cNvPr id="10" name="TextBox 9">
            <a:extLst>
              <a:ext uri="{FF2B5EF4-FFF2-40B4-BE49-F238E27FC236}">
                <a16:creationId xmlns:a16="http://schemas.microsoft.com/office/drawing/2014/main" id="{7A6B188A-48C3-2C45-A3AC-ED6A0888E4B0}"/>
              </a:ext>
            </a:extLst>
          </p:cNvPr>
          <p:cNvSpPr txBox="1"/>
          <p:nvPr/>
        </p:nvSpPr>
        <p:spPr>
          <a:xfrm>
            <a:off x="1919536" y="6364120"/>
            <a:ext cx="9900592" cy="677108"/>
          </a:xfrm>
          <a:prstGeom prst="rect">
            <a:avLst/>
          </a:prstGeom>
          <a:noFill/>
        </p:spPr>
        <p:txBody>
          <a:bodyPr wrap="square" rtlCol="0">
            <a:spAutoFit/>
          </a:bodyPr>
          <a:lstStyle/>
          <a:p>
            <a:r>
              <a:rPr lang="en-GB" sz="2000" dirty="0">
                <a:latin typeface="Calibri" panose="020F0502020204030204" pitchFamily="34" charset="0"/>
                <a:cs typeface="Calibri" panose="020F0502020204030204" pitchFamily="34" charset="0"/>
              </a:rPr>
              <a:t>Inverse DCT of Child; (a) DCT(100%); (b) DCT(75%); (c) DCT(50%);(d) DCT(25%).</a:t>
            </a:r>
          </a:p>
          <a:p>
            <a:endParaRPr lang="en-US" dirty="0"/>
          </a:p>
        </p:txBody>
      </p:sp>
    </p:spTree>
    <p:extLst>
      <p:ext uri="{BB962C8B-B14F-4D97-AF65-F5344CB8AC3E}">
        <p14:creationId xmlns:p14="http://schemas.microsoft.com/office/powerpoint/2010/main" val="3912442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063247" y="-30480"/>
            <a:ext cx="856895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1D example in </a:t>
            </a:r>
            <a:r>
              <a:rPr lang="en-US" altLang="it-IT" sz="4000" b="1" dirty="0" err="1">
                <a:solidFill>
                  <a:srgbClr val="0070C0"/>
                </a:solidFill>
                <a:latin typeface="Calibri" panose="020F0502020204030204" pitchFamily="34" charset="0"/>
                <a:cs typeface="Calibri" panose="020F0502020204030204" pitchFamily="34" charset="0"/>
              </a:rPr>
              <a:t>Matlab</a:t>
            </a:r>
            <a:endParaRPr lang="en-US" altLang="it-IT" sz="4000" b="1" dirty="0">
              <a:solidFill>
                <a:srgbClr val="0070C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F1C874E8-3BC5-3641-AD89-9ABF2ED78406}"/>
              </a:ext>
            </a:extLst>
          </p:cNvPr>
          <p:cNvSpPr/>
          <p:nvPr/>
        </p:nvSpPr>
        <p:spPr>
          <a:xfrm>
            <a:off x="1690369" y="799868"/>
            <a:ext cx="4045592" cy="4893647"/>
          </a:xfrm>
          <a:prstGeom prst="rect">
            <a:avLst/>
          </a:prstGeom>
          <a:solidFill>
            <a:srgbClr val="E4FFB6"/>
          </a:solidFill>
        </p:spPr>
        <p:txBody>
          <a:bodyPr wrap="square">
            <a:spAutoFit/>
          </a:bodyPr>
          <a:lstStyle/>
          <a:p>
            <a:r>
              <a:rPr lang="en-GB" sz="1200" dirty="0">
                <a:latin typeface="Helvetica" pitchFamily="2" charset="0"/>
              </a:rPr>
              <a:t>close </a:t>
            </a:r>
            <a:r>
              <a:rPr lang="en-GB" sz="1200" dirty="0">
                <a:solidFill>
                  <a:srgbClr val="AA04F9"/>
                </a:solidFill>
                <a:latin typeface="Helvetica" pitchFamily="2" charset="0"/>
              </a:rPr>
              <a:t>all</a:t>
            </a:r>
            <a:endParaRPr lang="en-GB" sz="1200" dirty="0">
              <a:latin typeface="Helvetica" pitchFamily="2" charset="0"/>
            </a:endParaRPr>
          </a:p>
          <a:p>
            <a:r>
              <a:rPr lang="en-GB" sz="1200" dirty="0">
                <a:latin typeface="Helvetica" pitchFamily="2" charset="0"/>
              </a:rPr>
              <a:t>N=8;</a:t>
            </a:r>
          </a:p>
          <a:p>
            <a:r>
              <a:rPr lang="en-GB" sz="1200" dirty="0">
                <a:latin typeface="Helvetica" pitchFamily="2" charset="0"/>
              </a:rPr>
              <a:t>n=[0:1:N-1];</a:t>
            </a:r>
          </a:p>
          <a:p>
            <a:r>
              <a:rPr lang="en-GB" sz="1200" dirty="0">
                <a:latin typeface="Helvetica" pitchFamily="2" charset="0"/>
              </a:rPr>
              <a:t>k=[0:1:N-1];</a:t>
            </a:r>
          </a:p>
          <a:p>
            <a:r>
              <a:rPr lang="en-GB" sz="1200" dirty="0" err="1">
                <a:latin typeface="Helvetica" pitchFamily="2" charset="0"/>
              </a:rPr>
              <a:t>whos</a:t>
            </a:r>
            <a:endParaRPr lang="en-GB" sz="1200" dirty="0">
              <a:latin typeface="Helvetica" pitchFamily="2" charset="0"/>
            </a:endParaRPr>
          </a:p>
          <a:p>
            <a:r>
              <a:rPr lang="en-GB" sz="1200" dirty="0">
                <a:latin typeface="Helvetica" pitchFamily="2" charset="0"/>
              </a:rPr>
              <a:t>basis_1df=cos((2*n+1)'*k*pi/(2*N))</a:t>
            </a:r>
          </a:p>
          <a:p>
            <a:r>
              <a:rPr lang="en-GB" sz="1200" dirty="0">
                <a:latin typeface="Helvetica" pitchFamily="2" charset="0"/>
              </a:rPr>
              <a:t>basis_1df=basis_1df*sqrt(2/N);</a:t>
            </a:r>
          </a:p>
          <a:p>
            <a:r>
              <a:rPr lang="en-GB" sz="1200" dirty="0">
                <a:latin typeface="Helvetica" pitchFamily="2" charset="0"/>
              </a:rPr>
              <a:t>basis_1df(:,1)=basis_1df(:,1)/sqrt(2);</a:t>
            </a:r>
          </a:p>
          <a:p>
            <a:endParaRPr lang="en-GB" sz="1200" dirty="0">
              <a:latin typeface="Helvetica" pitchFamily="2" charset="0"/>
            </a:endParaRPr>
          </a:p>
          <a:p>
            <a:r>
              <a:rPr lang="en-GB" sz="1200" dirty="0">
                <a:latin typeface="Helvetica" pitchFamily="2" charset="0"/>
              </a:rPr>
              <a:t>figure</a:t>
            </a:r>
          </a:p>
          <a:p>
            <a:r>
              <a:rPr lang="en-GB" sz="1200" dirty="0">
                <a:solidFill>
                  <a:srgbClr val="0E00FF"/>
                </a:solidFill>
                <a:latin typeface="Helvetica" pitchFamily="2" charset="0"/>
              </a:rPr>
              <a:t>for</a:t>
            </a:r>
            <a:r>
              <a:rPr lang="en-GB" sz="1200" dirty="0">
                <a:latin typeface="Helvetica" pitchFamily="2" charset="0"/>
              </a:rPr>
              <a:t> </a:t>
            </a:r>
            <a:r>
              <a:rPr lang="en-GB" sz="1200" dirty="0" err="1">
                <a:latin typeface="Helvetica" pitchFamily="2" charset="0"/>
              </a:rPr>
              <a:t>i</a:t>
            </a:r>
            <a:r>
              <a:rPr lang="en-GB" sz="1200" dirty="0">
                <a:latin typeface="Helvetica" pitchFamily="2" charset="0"/>
              </a:rPr>
              <a:t>=1:N</a:t>
            </a:r>
          </a:p>
          <a:p>
            <a:r>
              <a:rPr lang="en-GB" sz="1200" dirty="0">
                <a:latin typeface="Helvetica" pitchFamily="2" charset="0"/>
              </a:rPr>
              <a:t>subplot(8,1,i)</a:t>
            </a:r>
          </a:p>
          <a:p>
            <a:r>
              <a:rPr lang="en-GB" sz="1200" dirty="0">
                <a:latin typeface="Helvetica" pitchFamily="2" charset="0"/>
              </a:rPr>
              <a:t>stem(n,basis_1df(:,</a:t>
            </a:r>
            <a:r>
              <a:rPr lang="en-GB" sz="1200" dirty="0" err="1">
                <a:latin typeface="Helvetica" pitchFamily="2" charset="0"/>
              </a:rPr>
              <a:t>i</a:t>
            </a:r>
            <a:r>
              <a:rPr lang="en-GB" sz="1200" dirty="0">
                <a:latin typeface="Helvetica" pitchFamily="2" charset="0"/>
              </a:rPr>
              <a:t>))</a:t>
            </a:r>
          </a:p>
          <a:p>
            <a:r>
              <a:rPr lang="en-GB" sz="1200" dirty="0">
                <a:solidFill>
                  <a:srgbClr val="0E00FF"/>
                </a:solidFill>
                <a:latin typeface="Helvetica" pitchFamily="2" charset="0"/>
              </a:rPr>
              <a:t>End</a:t>
            </a:r>
          </a:p>
          <a:p>
            <a:endParaRPr lang="en-GB" sz="1200" dirty="0">
              <a:solidFill>
                <a:srgbClr val="0E00FF"/>
              </a:solidFill>
              <a:latin typeface="Helvetica" pitchFamily="2" charset="0"/>
            </a:endParaRPr>
          </a:p>
          <a:p>
            <a:r>
              <a:rPr lang="en-GB" sz="1200" dirty="0">
                <a:solidFill>
                  <a:srgbClr val="028009"/>
                </a:solidFill>
                <a:latin typeface="Helvetica" pitchFamily="2" charset="0"/>
              </a:rPr>
              <a:t>% signal generation</a:t>
            </a:r>
          </a:p>
          <a:p>
            <a:r>
              <a:rPr lang="en-GB" sz="1200" dirty="0" err="1">
                <a:latin typeface="Helvetica" pitchFamily="2" charset="0"/>
              </a:rPr>
              <a:t>sig_exp</a:t>
            </a:r>
            <a:r>
              <a:rPr lang="en-GB" sz="1200" dirty="0">
                <a:latin typeface="Helvetica" pitchFamily="2" charset="0"/>
              </a:rPr>
              <a:t>=0.8.^n;</a:t>
            </a:r>
          </a:p>
          <a:p>
            <a:r>
              <a:rPr lang="en-GB" sz="1200" dirty="0">
                <a:latin typeface="Helvetica" pitchFamily="2" charset="0"/>
              </a:rPr>
              <a:t>sig=</a:t>
            </a:r>
            <a:r>
              <a:rPr lang="en-GB" sz="1200" dirty="0" err="1">
                <a:latin typeface="Helvetica" pitchFamily="2" charset="0"/>
              </a:rPr>
              <a:t>sig_exp</a:t>
            </a:r>
            <a:r>
              <a:rPr lang="en-GB" sz="1200" dirty="0">
                <a:latin typeface="Helvetica" pitchFamily="2" charset="0"/>
              </a:rPr>
              <a:t>.*cos(pi*n/4)</a:t>
            </a:r>
          </a:p>
          <a:p>
            <a:endParaRPr lang="en-GB" sz="1200" dirty="0">
              <a:latin typeface="Helvetica" pitchFamily="2" charset="0"/>
            </a:endParaRPr>
          </a:p>
          <a:p>
            <a:r>
              <a:rPr lang="en-GB" sz="1200" dirty="0">
                <a:latin typeface="Helvetica" pitchFamily="2" charset="0"/>
              </a:rPr>
              <a:t>figure</a:t>
            </a:r>
          </a:p>
          <a:p>
            <a:r>
              <a:rPr lang="en-GB" sz="1200" dirty="0">
                <a:latin typeface="Helvetica" pitchFamily="2" charset="0"/>
              </a:rPr>
              <a:t>stem(</a:t>
            </a:r>
            <a:r>
              <a:rPr lang="en-GB" sz="1200" dirty="0" err="1">
                <a:latin typeface="Helvetica" pitchFamily="2" charset="0"/>
              </a:rPr>
              <a:t>n,sig</a:t>
            </a:r>
            <a:r>
              <a:rPr lang="en-GB" sz="1200" dirty="0">
                <a:latin typeface="Helvetica" pitchFamily="2" charset="0"/>
              </a:rPr>
              <a:t>)</a:t>
            </a:r>
          </a:p>
          <a:p>
            <a:r>
              <a:rPr lang="en-GB" sz="1200" dirty="0">
                <a:solidFill>
                  <a:srgbClr val="000000"/>
                </a:solidFill>
                <a:latin typeface="Helvetica" pitchFamily="2" charset="0"/>
              </a:rPr>
              <a:t>title(</a:t>
            </a:r>
            <a:r>
              <a:rPr lang="en-GB" sz="1200" dirty="0">
                <a:solidFill>
                  <a:srgbClr val="AA04F9"/>
                </a:solidFill>
                <a:latin typeface="Helvetica" pitchFamily="2" charset="0"/>
              </a:rPr>
              <a:t>'plot of discrete signal (0.8)^n cos(pi n/4) '</a:t>
            </a:r>
            <a:r>
              <a:rPr lang="en-GB" sz="1200" dirty="0">
                <a:solidFill>
                  <a:srgbClr val="000000"/>
                </a:solidFill>
                <a:latin typeface="Helvetica" pitchFamily="2" charset="0"/>
              </a:rPr>
              <a:t>)</a:t>
            </a:r>
            <a:endParaRPr lang="en-GB" sz="1200" dirty="0">
              <a:solidFill>
                <a:srgbClr val="AA04F9"/>
              </a:solidFill>
              <a:latin typeface="Helvetica" pitchFamily="2" charset="0"/>
            </a:endParaRPr>
          </a:p>
          <a:p>
            <a:r>
              <a:rPr lang="en-GB" sz="1200" dirty="0" err="1">
                <a:solidFill>
                  <a:srgbClr val="000000"/>
                </a:solidFill>
                <a:latin typeface="Helvetica" pitchFamily="2" charset="0"/>
              </a:rPr>
              <a:t>xlabel</a:t>
            </a:r>
            <a:r>
              <a:rPr lang="en-GB" sz="1200" dirty="0">
                <a:solidFill>
                  <a:srgbClr val="000000"/>
                </a:solidFill>
                <a:latin typeface="Helvetica" pitchFamily="2" charset="0"/>
              </a:rPr>
              <a:t>(</a:t>
            </a:r>
            <a:r>
              <a:rPr lang="en-GB" sz="1200" dirty="0">
                <a:solidFill>
                  <a:srgbClr val="AA04F9"/>
                </a:solidFill>
                <a:latin typeface="Helvetica" pitchFamily="2" charset="0"/>
              </a:rPr>
              <a:t>'discrete time index'</a:t>
            </a:r>
            <a:r>
              <a:rPr lang="en-GB" sz="1200" dirty="0">
                <a:solidFill>
                  <a:srgbClr val="000000"/>
                </a:solidFill>
                <a:latin typeface="Helvetica" pitchFamily="2" charset="0"/>
              </a:rPr>
              <a:t>)</a:t>
            </a:r>
            <a:endParaRPr lang="en-GB" sz="1200" dirty="0">
              <a:solidFill>
                <a:srgbClr val="AA04F9"/>
              </a:solidFill>
              <a:latin typeface="Helvetica" pitchFamily="2" charset="0"/>
            </a:endParaRPr>
          </a:p>
          <a:p>
            <a:r>
              <a:rPr lang="en-GB" sz="1200" dirty="0" err="1">
                <a:solidFill>
                  <a:srgbClr val="000000"/>
                </a:solidFill>
                <a:latin typeface="Helvetica" pitchFamily="2" charset="0"/>
              </a:rPr>
              <a:t>ylabel</a:t>
            </a:r>
            <a:r>
              <a:rPr lang="en-GB" sz="1200" dirty="0">
                <a:solidFill>
                  <a:srgbClr val="000000"/>
                </a:solidFill>
                <a:latin typeface="Helvetica" pitchFamily="2" charset="0"/>
              </a:rPr>
              <a:t>(</a:t>
            </a:r>
            <a:r>
              <a:rPr lang="en-GB" sz="1200" dirty="0">
                <a:solidFill>
                  <a:srgbClr val="AA04F9"/>
                </a:solidFill>
                <a:latin typeface="Helvetica" pitchFamily="2" charset="0"/>
              </a:rPr>
              <a:t>'amplitude level’</a:t>
            </a:r>
            <a:r>
              <a:rPr lang="en-GB" sz="1200" dirty="0">
                <a:solidFill>
                  <a:srgbClr val="000000"/>
                </a:solidFill>
                <a:latin typeface="Helvetica" pitchFamily="2" charset="0"/>
              </a:rPr>
              <a:t>)</a:t>
            </a:r>
            <a:endParaRPr lang="en-GB" sz="1200" dirty="0">
              <a:solidFill>
                <a:srgbClr val="AA04F9"/>
              </a:solidFill>
              <a:latin typeface="Helvetica" pitchFamily="2" charset="0"/>
            </a:endParaRPr>
          </a:p>
          <a:p>
            <a:r>
              <a:rPr lang="en-GB" sz="1200" dirty="0">
                <a:latin typeface="Helvetica" pitchFamily="2" charset="0"/>
              </a:rPr>
              <a:t>grid</a:t>
            </a:r>
          </a:p>
          <a:p>
            <a:endParaRPr lang="en-GB" sz="1200" dirty="0">
              <a:latin typeface="Helvetica" pitchFamily="2" charset="0"/>
            </a:endParaRPr>
          </a:p>
        </p:txBody>
      </p:sp>
      <p:sp>
        <p:nvSpPr>
          <p:cNvPr id="6" name="Rectangle 5">
            <a:extLst>
              <a:ext uri="{FF2B5EF4-FFF2-40B4-BE49-F238E27FC236}">
                <a16:creationId xmlns:a16="http://schemas.microsoft.com/office/drawing/2014/main" id="{8A2F0318-A524-0E49-946F-06C258B6C3A9}"/>
              </a:ext>
            </a:extLst>
          </p:cNvPr>
          <p:cNvSpPr/>
          <p:nvPr/>
        </p:nvSpPr>
        <p:spPr>
          <a:xfrm>
            <a:off x="6302879" y="806132"/>
            <a:ext cx="3956443" cy="5816977"/>
          </a:xfrm>
          <a:prstGeom prst="rect">
            <a:avLst/>
          </a:prstGeom>
          <a:solidFill>
            <a:srgbClr val="E4FFB6"/>
          </a:solidFill>
        </p:spPr>
        <p:txBody>
          <a:bodyPr wrap="square">
            <a:spAutoFit/>
          </a:bodyPr>
          <a:lstStyle/>
          <a:p>
            <a:r>
              <a:rPr lang="en-GB" sz="1200" dirty="0">
                <a:latin typeface="Helvetica" pitchFamily="2" charset="0"/>
              </a:rPr>
              <a:t>figure</a:t>
            </a:r>
            <a:r>
              <a:rPr lang="en-GB" sz="1200" dirty="0"/>
              <a:t> </a:t>
            </a:r>
          </a:p>
          <a:p>
            <a:r>
              <a:rPr lang="en-GB" sz="1200" dirty="0" err="1"/>
              <a:t>dct_coeff</a:t>
            </a:r>
            <a:r>
              <a:rPr lang="en-GB" sz="1200" dirty="0"/>
              <a:t>=basis_1df'*sig’ % compute 8 point DCT</a:t>
            </a:r>
          </a:p>
          <a:p>
            <a:r>
              <a:rPr lang="en-GB" sz="1200" dirty="0"/>
              <a:t>stem(</a:t>
            </a:r>
            <a:r>
              <a:rPr lang="en-GB" sz="1200" dirty="0" err="1"/>
              <a:t>k,dct_coeff</a:t>
            </a:r>
            <a:r>
              <a:rPr lang="en-GB" sz="1200" dirty="0"/>
              <a:t>)</a:t>
            </a:r>
          </a:p>
          <a:p>
            <a:r>
              <a:rPr lang="en-GB" sz="1200" dirty="0"/>
              <a:t>title('plot of DCT coefficients ')</a:t>
            </a:r>
          </a:p>
          <a:p>
            <a:r>
              <a:rPr lang="en-GB" sz="1200" dirty="0" err="1"/>
              <a:t>xlabel</a:t>
            </a:r>
            <a:r>
              <a:rPr lang="en-GB" sz="1200" dirty="0"/>
              <a:t>('DCT coefficient index')</a:t>
            </a:r>
          </a:p>
          <a:p>
            <a:r>
              <a:rPr lang="en-GB" sz="1200" dirty="0" err="1"/>
              <a:t>ylabel</a:t>
            </a:r>
            <a:r>
              <a:rPr lang="en-GB" sz="1200" dirty="0"/>
              <a:t>('amplitude level')</a:t>
            </a:r>
          </a:p>
          <a:p>
            <a:r>
              <a:rPr lang="en-GB" sz="1200" dirty="0"/>
              <a:t>grid</a:t>
            </a:r>
            <a:endParaRPr lang="en-GB" sz="1200" dirty="0">
              <a:solidFill>
                <a:srgbClr val="028009"/>
              </a:solidFill>
              <a:latin typeface="Helvetica" pitchFamily="2" charset="0"/>
            </a:endParaRPr>
          </a:p>
          <a:p>
            <a:r>
              <a:rPr lang="en-GB" sz="1200" dirty="0">
                <a:solidFill>
                  <a:srgbClr val="028009"/>
                </a:solidFill>
                <a:latin typeface="Helvetica" pitchFamily="2" charset="0"/>
              </a:rPr>
              <a:t>% output numerical values for display</a:t>
            </a:r>
          </a:p>
          <a:p>
            <a:r>
              <a:rPr lang="en-GB" sz="1200" dirty="0">
                <a:latin typeface="Helvetica" pitchFamily="2" charset="0"/>
              </a:rPr>
              <a:t>sig</a:t>
            </a:r>
          </a:p>
          <a:p>
            <a:r>
              <a:rPr lang="en-GB" sz="1200" dirty="0">
                <a:latin typeface="Helvetica" pitchFamily="2" charset="0"/>
              </a:rPr>
              <a:t>basis_1df=basis_1df'</a:t>
            </a:r>
          </a:p>
          <a:p>
            <a:r>
              <a:rPr lang="en-GB" sz="1200" dirty="0" err="1">
                <a:latin typeface="Helvetica" pitchFamily="2" charset="0"/>
              </a:rPr>
              <a:t>dct_coeff</a:t>
            </a:r>
            <a:r>
              <a:rPr lang="en-GB" sz="1200" dirty="0">
                <a:latin typeface="Helvetica" pitchFamily="2" charset="0"/>
              </a:rPr>
              <a:t>=</a:t>
            </a:r>
            <a:r>
              <a:rPr lang="en-GB" sz="1200" dirty="0" err="1">
                <a:latin typeface="Helvetica" pitchFamily="2" charset="0"/>
              </a:rPr>
              <a:t>dct_coeff</a:t>
            </a:r>
            <a:r>
              <a:rPr lang="en-GB" sz="1200" dirty="0">
                <a:latin typeface="Helvetica" pitchFamily="2" charset="0"/>
              </a:rPr>
              <a:t>’</a:t>
            </a:r>
          </a:p>
          <a:p>
            <a:r>
              <a:rPr lang="en-GB" sz="1200" dirty="0">
                <a:solidFill>
                  <a:srgbClr val="028009"/>
                </a:solidFill>
                <a:latin typeface="Helvetica" pitchFamily="2" charset="0"/>
              </a:rPr>
              <a:t>% compute inverse DCT</a:t>
            </a:r>
          </a:p>
          <a:p>
            <a:r>
              <a:rPr lang="en-GB" sz="1200" dirty="0" err="1">
                <a:latin typeface="Helvetica" pitchFamily="2" charset="0"/>
              </a:rPr>
              <a:t>x_idct</a:t>
            </a:r>
            <a:r>
              <a:rPr lang="en-GB" sz="1200" dirty="0">
                <a:latin typeface="Helvetica" pitchFamily="2" charset="0"/>
              </a:rPr>
              <a:t>=basis_1df'*</a:t>
            </a:r>
            <a:r>
              <a:rPr lang="en-GB" sz="1200" dirty="0" err="1">
                <a:latin typeface="Helvetica" pitchFamily="2" charset="0"/>
              </a:rPr>
              <a:t>dct_coeff</a:t>
            </a:r>
            <a:r>
              <a:rPr lang="en-GB" sz="1200" dirty="0">
                <a:latin typeface="Helvetica" pitchFamily="2" charset="0"/>
              </a:rPr>
              <a:t>'</a:t>
            </a:r>
          </a:p>
          <a:p>
            <a:r>
              <a:rPr lang="en-GB" sz="1200" dirty="0" err="1">
                <a:latin typeface="Helvetica" pitchFamily="2" charset="0"/>
              </a:rPr>
              <a:t>x_idct</a:t>
            </a:r>
            <a:r>
              <a:rPr lang="en-GB" sz="1200" dirty="0">
                <a:latin typeface="Helvetica" pitchFamily="2" charset="0"/>
              </a:rPr>
              <a:t>=</a:t>
            </a:r>
            <a:r>
              <a:rPr lang="en-GB" sz="1200" dirty="0" err="1">
                <a:latin typeface="Helvetica" pitchFamily="2" charset="0"/>
              </a:rPr>
              <a:t>x_idct</a:t>
            </a:r>
            <a:r>
              <a:rPr lang="en-GB" sz="1200" dirty="0">
                <a:latin typeface="Helvetica" pitchFamily="2" charset="0"/>
              </a:rPr>
              <a:t>'</a:t>
            </a:r>
          </a:p>
          <a:p>
            <a:r>
              <a:rPr lang="en-GB" sz="1200" dirty="0">
                <a:solidFill>
                  <a:srgbClr val="028009"/>
                </a:solidFill>
                <a:latin typeface="Helvetica" pitchFamily="2" charset="0"/>
              </a:rPr>
              <a:t>% compute </a:t>
            </a:r>
            <a:r>
              <a:rPr lang="en-GB" sz="1200" dirty="0" err="1">
                <a:solidFill>
                  <a:srgbClr val="028009"/>
                </a:solidFill>
                <a:latin typeface="Helvetica" pitchFamily="2" charset="0"/>
              </a:rPr>
              <a:t>dct</a:t>
            </a:r>
            <a:r>
              <a:rPr lang="en-GB" sz="1200" dirty="0">
                <a:solidFill>
                  <a:srgbClr val="028009"/>
                </a:solidFill>
                <a:latin typeface="Helvetica" pitchFamily="2" charset="0"/>
              </a:rPr>
              <a:t> and IDCT using </a:t>
            </a:r>
            <a:r>
              <a:rPr lang="en-GB" sz="1200" dirty="0" err="1">
                <a:solidFill>
                  <a:srgbClr val="028009"/>
                </a:solidFill>
                <a:latin typeface="Helvetica" pitchFamily="2" charset="0"/>
              </a:rPr>
              <a:t>Matlab</a:t>
            </a:r>
            <a:r>
              <a:rPr lang="en-GB" sz="1200" dirty="0">
                <a:solidFill>
                  <a:srgbClr val="028009"/>
                </a:solidFill>
                <a:latin typeface="Helvetica" pitchFamily="2" charset="0"/>
              </a:rPr>
              <a:t> functions</a:t>
            </a:r>
          </a:p>
          <a:p>
            <a:r>
              <a:rPr lang="en-GB" sz="1200" dirty="0" err="1">
                <a:latin typeface="Helvetica" pitchFamily="2" charset="0"/>
              </a:rPr>
              <a:t>xdct_matlab</a:t>
            </a:r>
            <a:r>
              <a:rPr lang="en-GB" sz="1200" dirty="0">
                <a:latin typeface="Helvetica" pitchFamily="2" charset="0"/>
              </a:rPr>
              <a:t>=</a:t>
            </a:r>
            <a:r>
              <a:rPr lang="en-GB" sz="1200" dirty="0" err="1">
                <a:latin typeface="Helvetica" pitchFamily="2" charset="0"/>
              </a:rPr>
              <a:t>dct</a:t>
            </a:r>
            <a:r>
              <a:rPr lang="en-GB" sz="1200" dirty="0">
                <a:latin typeface="Helvetica" pitchFamily="2" charset="0"/>
              </a:rPr>
              <a:t>(sig);</a:t>
            </a:r>
          </a:p>
          <a:p>
            <a:r>
              <a:rPr lang="en-GB" sz="1200" dirty="0" err="1">
                <a:latin typeface="Helvetica" pitchFamily="2" charset="0"/>
              </a:rPr>
              <a:t>xidct_matlab</a:t>
            </a:r>
            <a:r>
              <a:rPr lang="en-GB" sz="1200" dirty="0">
                <a:latin typeface="Helvetica" pitchFamily="2" charset="0"/>
              </a:rPr>
              <a:t>=</a:t>
            </a:r>
            <a:r>
              <a:rPr lang="en-GB" sz="1200" dirty="0" err="1">
                <a:latin typeface="Helvetica" pitchFamily="2" charset="0"/>
              </a:rPr>
              <a:t>idct</a:t>
            </a:r>
            <a:r>
              <a:rPr lang="en-GB" sz="1200" dirty="0">
                <a:latin typeface="Helvetica" pitchFamily="2" charset="0"/>
              </a:rPr>
              <a:t>(</a:t>
            </a:r>
            <a:r>
              <a:rPr lang="en-GB" sz="1200" dirty="0" err="1">
                <a:latin typeface="Helvetica" pitchFamily="2" charset="0"/>
              </a:rPr>
              <a:t>xdct_matlab</a:t>
            </a:r>
            <a:r>
              <a:rPr lang="en-GB" sz="1200" dirty="0">
                <a:latin typeface="Helvetica" pitchFamily="2" charset="0"/>
              </a:rPr>
              <a:t>);</a:t>
            </a:r>
          </a:p>
          <a:p>
            <a:r>
              <a:rPr lang="en-GB" sz="1200" dirty="0">
                <a:solidFill>
                  <a:srgbClr val="028009"/>
                </a:solidFill>
                <a:latin typeface="Helvetica" pitchFamily="2" charset="0"/>
              </a:rPr>
              <a:t>% compression example</a:t>
            </a:r>
          </a:p>
          <a:p>
            <a:r>
              <a:rPr lang="en-GB" sz="1200" dirty="0">
                <a:solidFill>
                  <a:srgbClr val="028009"/>
                </a:solidFill>
                <a:latin typeface="Helvetica" pitchFamily="2" charset="0"/>
              </a:rPr>
              <a:t>% zero coefficients 4,5,6,7,and 8 and reconstruct the signal</a:t>
            </a:r>
          </a:p>
          <a:p>
            <a:r>
              <a:rPr lang="en-GB" sz="1200" dirty="0" err="1">
                <a:latin typeface="Helvetica" pitchFamily="2" charset="0"/>
              </a:rPr>
              <a:t>dct_compress</a:t>
            </a:r>
            <a:r>
              <a:rPr lang="en-GB" sz="1200" dirty="0">
                <a:latin typeface="Helvetica" pitchFamily="2" charset="0"/>
              </a:rPr>
              <a:t>=</a:t>
            </a:r>
            <a:r>
              <a:rPr lang="en-GB" sz="1200" dirty="0" err="1">
                <a:latin typeface="Helvetica" pitchFamily="2" charset="0"/>
              </a:rPr>
              <a:t>dct_coeff</a:t>
            </a:r>
            <a:r>
              <a:rPr lang="en-GB" sz="1200" dirty="0">
                <a:latin typeface="Helvetica" pitchFamily="2" charset="0"/>
              </a:rPr>
              <a:t> .* [1 1 1 0 0 0 0 0 ];</a:t>
            </a:r>
          </a:p>
          <a:p>
            <a:r>
              <a:rPr lang="en-GB" sz="1200" dirty="0" err="1">
                <a:latin typeface="Helvetica" pitchFamily="2" charset="0"/>
              </a:rPr>
              <a:t>x_recon</a:t>
            </a:r>
            <a:r>
              <a:rPr lang="en-GB" sz="1200" dirty="0">
                <a:latin typeface="Helvetica" pitchFamily="2" charset="0"/>
              </a:rPr>
              <a:t>=basis_1df'*</a:t>
            </a:r>
            <a:r>
              <a:rPr lang="en-GB" sz="1200" dirty="0" err="1">
                <a:latin typeface="Helvetica" pitchFamily="2" charset="0"/>
              </a:rPr>
              <a:t>dct_compress</a:t>
            </a:r>
            <a:r>
              <a:rPr lang="en-GB" sz="1200" dirty="0">
                <a:latin typeface="Helvetica" pitchFamily="2" charset="0"/>
              </a:rPr>
              <a:t>';</a:t>
            </a:r>
          </a:p>
          <a:p>
            <a:r>
              <a:rPr lang="en-GB" sz="1200" dirty="0" err="1">
                <a:latin typeface="Helvetica" pitchFamily="2" charset="0"/>
              </a:rPr>
              <a:t>x_recon</a:t>
            </a:r>
            <a:r>
              <a:rPr lang="en-GB" sz="1200" dirty="0">
                <a:latin typeface="Helvetica" pitchFamily="2" charset="0"/>
              </a:rPr>
              <a:t>=</a:t>
            </a:r>
            <a:r>
              <a:rPr lang="en-GB" sz="1200" dirty="0" err="1">
                <a:latin typeface="Helvetica" pitchFamily="2" charset="0"/>
              </a:rPr>
              <a:t>x_recon</a:t>
            </a:r>
            <a:r>
              <a:rPr lang="en-GB" sz="1200" dirty="0">
                <a:latin typeface="Helvetica" pitchFamily="2" charset="0"/>
              </a:rPr>
              <a:t>';</a:t>
            </a:r>
          </a:p>
          <a:p>
            <a:r>
              <a:rPr lang="en-GB" sz="1200" dirty="0">
                <a:solidFill>
                  <a:srgbClr val="028009"/>
                </a:solidFill>
                <a:latin typeface="Helvetica" pitchFamily="2" charset="0"/>
              </a:rPr>
              <a:t>% Check effect of compression</a:t>
            </a:r>
          </a:p>
          <a:p>
            <a:r>
              <a:rPr lang="en-GB" sz="1200" dirty="0">
                <a:latin typeface="Helvetica" pitchFamily="2" charset="0"/>
              </a:rPr>
              <a:t>figure ; grid</a:t>
            </a:r>
          </a:p>
          <a:p>
            <a:r>
              <a:rPr lang="en-GB" sz="1200" dirty="0">
                <a:latin typeface="Helvetica" pitchFamily="2" charset="0"/>
              </a:rPr>
              <a:t>stem(</a:t>
            </a:r>
            <a:r>
              <a:rPr lang="en-GB" sz="1200" dirty="0" err="1">
                <a:latin typeface="Helvetica" pitchFamily="2" charset="0"/>
              </a:rPr>
              <a:t>n,sig</a:t>
            </a:r>
            <a:r>
              <a:rPr lang="en-GB" sz="1200" dirty="0">
                <a:latin typeface="Helvetica" pitchFamily="2" charset="0"/>
              </a:rPr>
              <a:t>, </a:t>
            </a:r>
            <a:r>
              <a:rPr lang="en-GB" sz="1200" dirty="0">
                <a:solidFill>
                  <a:srgbClr val="AA04F9"/>
                </a:solidFill>
                <a:latin typeface="Helvetica" pitchFamily="2" charset="0"/>
              </a:rPr>
              <a:t>'o'</a:t>
            </a:r>
            <a:r>
              <a:rPr lang="en-GB" sz="1200" dirty="0">
                <a:latin typeface="Helvetica" pitchFamily="2" charset="0"/>
              </a:rPr>
              <a:t>)</a:t>
            </a:r>
          </a:p>
          <a:p>
            <a:r>
              <a:rPr lang="en-GB" sz="1200" dirty="0">
                <a:latin typeface="Helvetica" pitchFamily="2" charset="0"/>
              </a:rPr>
              <a:t>hold</a:t>
            </a:r>
          </a:p>
          <a:p>
            <a:r>
              <a:rPr lang="en-GB" sz="1200" dirty="0">
                <a:latin typeface="Helvetica" pitchFamily="2" charset="0"/>
              </a:rPr>
              <a:t>stem(</a:t>
            </a:r>
            <a:r>
              <a:rPr lang="en-GB" sz="1200" dirty="0" err="1">
                <a:latin typeface="Helvetica" pitchFamily="2" charset="0"/>
              </a:rPr>
              <a:t>n,x_recon</a:t>
            </a:r>
            <a:r>
              <a:rPr lang="en-GB" sz="1200" dirty="0">
                <a:latin typeface="Helvetica" pitchFamily="2" charset="0"/>
              </a:rPr>
              <a:t>,</a:t>
            </a:r>
            <a:r>
              <a:rPr lang="en-GB" sz="1200" dirty="0">
                <a:solidFill>
                  <a:srgbClr val="AA04F9"/>
                </a:solidFill>
                <a:latin typeface="Helvetica" pitchFamily="2" charset="0"/>
              </a:rPr>
              <a:t>'*'</a:t>
            </a:r>
            <a:r>
              <a:rPr lang="en-GB" sz="1200" dirty="0">
                <a:latin typeface="Helvetica" pitchFamily="2" charset="0"/>
              </a:rPr>
              <a:t>)</a:t>
            </a:r>
          </a:p>
          <a:p>
            <a:r>
              <a:rPr lang="en-GB" sz="1200" dirty="0">
                <a:solidFill>
                  <a:srgbClr val="000000"/>
                </a:solidFill>
                <a:latin typeface="Helvetica" pitchFamily="2" charset="0"/>
              </a:rPr>
              <a:t>title(</a:t>
            </a:r>
            <a:r>
              <a:rPr lang="en-GB" sz="1200" dirty="0">
                <a:solidFill>
                  <a:srgbClr val="AA04F9"/>
                </a:solidFill>
                <a:latin typeface="Helvetica" pitchFamily="2" charset="0"/>
              </a:rPr>
              <a:t>'plot of o original  and reconstructed * signals '</a:t>
            </a:r>
            <a:r>
              <a:rPr lang="en-GB" sz="1200" dirty="0">
                <a:solidFill>
                  <a:srgbClr val="000000"/>
                </a:solidFill>
                <a:latin typeface="Helvetica" pitchFamily="2" charset="0"/>
              </a:rPr>
              <a:t>)</a:t>
            </a:r>
            <a:endParaRPr lang="en-GB" sz="1200" dirty="0">
              <a:solidFill>
                <a:srgbClr val="AA04F9"/>
              </a:solidFill>
              <a:latin typeface="Helvetica" pitchFamily="2" charset="0"/>
            </a:endParaRPr>
          </a:p>
          <a:p>
            <a:r>
              <a:rPr lang="en-GB" sz="1200" dirty="0" err="1">
                <a:solidFill>
                  <a:srgbClr val="000000"/>
                </a:solidFill>
                <a:latin typeface="Helvetica" pitchFamily="2" charset="0"/>
              </a:rPr>
              <a:t>xlabel</a:t>
            </a:r>
            <a:r>
              <a:rPr lang="en-GB" sz="1200" dirty="0">
                <a:solidFill>
                  <a:srgbClr val="000000"/>
                </a:solidFill>
                <a:latin typeface="Helvetica" pitchFamily="2" charset="0"/>
              </a:rPr>
              <a:t>(</a:t>
            </a:r>
            <a:r>
              <a:rPr lang="en-GB" sz="1200" dirty="0">
                <a:solidFill>
                  <a:srgbClr val="AA04F9"/>
                </a:solidFill>
                <a:latin typeface="Helvetica" pitchFamily="2" charset="0"/>
              </a:rPr>
              <a:t>'time index'</a:t>
            </a:r>
            <a:r>
              <a:rPr lang="en-GB" sz="1200" dirty="0">
                <a:solidFill>
                  <a:srgbClr val="000000"/>
                </a:solidFill>
                <a:latin typeface="Helvetica" pitchFamily="2" charset="0"/>
              </a:rPr>
              <a:t>)</a:t>
            </a:r>
            <a:endParaRPr lang="en-GB" sz="1200" dirty="0">
              <a:solidFill>
                <a:srgbClr val="AA04F9"/>
              </a:solidFill>
              <a:latin typeface="Helvetica" pitchFamily="2" charset="0"/>
            </a:endParaRPr>
          </a:p>
          <a:p>
            <a:r>
              <a:rPr lang="en-GB" sz="1200" dirty="0" err="1">
                <a:solidFill>
                  <a:srgbClr val="000000"/>
                </a:solidFill>
                <a:latin typeface="Helvetica" pitchFamily="2" charset="0"/>
              </a:rPr>
              <a:t>ylabel</a:t>
            </a:r>
            <a:r>
              <a:rPr lang="en-GB" sz="1200" dirty="0">
                <a:solidFill>
                  <a:srgbClr val="000000"/>
                </a:solidFill>
                <a:latin typeface="Helvetica" pitchFamily="2" charset="0"/>
              </a:rPr>
              <a:t>(</a:t>
            </a:r>
            <a:r>
              <a:rPr lang="en-GB" sz="1200" dirty="0">
                <a:solidFill>
                  <a:srgbClr val="AA04F9"/>
                </a:solidFill>
                <a:latin typeface="Helvetica" pitchFamily="2" charset="0"/>
              </a:rPr>
              <a:t>'amplitude level'</a:t>
            </a:r>
            <a:r>
              <a:rPr lang="en-GB" sz="1200" dirty="0">
                <a:solidFill>
                  <a:srgbClr val="000000"/>
                </a:solidFill>
                <a:latin typeface="Helvetica" pitchFamily="2" charset="0"/>
              </a:rPr>
              <a:t>)</a:t>
            </a:r>
            <a:endParaRPr lang="en-GB" sz="1200" dirty="0">
              <a:solidFill>
                <a:srgbClr val="AA04F9"/>
              </a:solidFill>
              <a:latin typeface="Helvetica" pitchFamily="2" charset="0"/>
            </a:endParaRPr>
          </a:p>
        </p:txBody>
      </p:sp>
    </p:spTree>
    <p:extLst>
      <p:ext uri="{BB962C8B-B14F-4D97-AF65-F5344CB8AC3E}">
        <p14:creationId xmlns:p14="http://schemas.microsoft.com/office/powerpoint/2010/main" val="3058522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154687" y="125120"/>
            <a:ext cx="856895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1D example in </a:t>
            </a:r>
            <a:r>
              <a:rPr lang="en-US" altLang="it-IT" sz="4000" b="1" dirty="0" err="1">
                <a:solidFill>
                  <a:srgbClr val="0070C0"/>
                </a:solidFill>
                <a:latin typeface="Calibri" panose="020F0502020204030204" pitchFamily="34" charset="0"/>
                <a:cs typeface="Calibri" panose="020F0502020204030204" pitchFamily="34" charset="0"/>
              </a:rPr>
              <a:t>Matlab</a:t>
            </a:r>
            <a:endParaRPr lang="en-US" altLang="it-IT" sz="4000" b="1" dirty="0">
              <a:solidFill>
                <a:srgbClr val="0070C0"/>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F1C874E8-3BC5-3641-AD89-9ABF2ED78406}"/>
              </a:ext>
            </a:extLst>
          </p:cNvPr>
          <p:cNvSpPr/>
          <p:nvPr/>
        </p:nvSpPr>
        <p:spPr>
          <a:xfrm>
            <a:off x="1768949" y="1351508"/>
            <a:ext cx="8654103" cy="4154984"/>
          </a:xfrm>
          <a:prstGeom prst="rect">
            <a:avLst/>
          </a:prstGeom>
          <a:solidFill>
            <a:srgbClr val="FFC16E"/>
          </a:solidFill>
        </p:spPr>
        <p:txBody>
          <a:bodyPr wrap="square">
            <a:spAutoFit/>
          </a:bodyPr>
          <a:lstStyle/>
          <a:p>
            <a:r>
              <a:rPr lang="en-GB" sz="1200" dirty="0"/>
              <a:t>sig =  1.0000    0.5657    0.0000   -0.3620   -0.4096   -0.2317   -0.0000    0.1483</a:t>
            </a:r>
          </a:p>
          <a:p>
            <a:endParaRPr lang="en-GB" sz="1200" dirty="0"/>
          </a:p>
          <a:p>
            <a:endParaRPr lang="en-GB" sz="1200" dirty="0"/>
          </a:p>
          <a:p>
            <a:r>
              <a:rPr lang="en-GB" sz="1200" dirty="0"/>
              <a:t>basis_1df =</a:t>
            </a:r>
          </a:p>
          <a:p>
            <a:r>
              <a:rPr lang="en-GB" sz="1200" dirty="0"/>
              <a:t>0.3536    0.3536    0.3536    0.3536    0.3536    0.3536    0.3536    0.3536</a:t>
            </a:r>
          </a:p>
          <a:p>
            <a:r>
              <a:rPr lang="en-GB" sz="1200" dirty="0"/>
              <a:t>0.4904    0.4157    0.2778    0.0975   -0.0975   -0.2778   -0.4157   -0.4904</a:t>
            </a:r>
          </a:p>
          <a:p>
            <a:r>
              <a:rPr lang="en-GB" sz="1200" dirty="0"/>
              <a:t>0.4619    0.1913   -0.1913   -0.4619   -0.4619   -0.1913    0.1913    0.4619</a:t>
            </a:r>
          </a:p>
          <a:p>
            <a:r>
              <a:rPr lang="en-GB" sz="1200" dirty="0"/>
              <a:t>0.4157   -0.0975   -0.4904   -0.2778    0.2778    0.4904    0.0975   -0.4157</a:t>
            </a:r>
          </a:p>
          <a:p>
            <a:r>
              <a:rPr lang="en-GB" sz="1200" dirty="0"/>
              <a:t>0.3536   -0.3536   -0.3536    0.3536    0.3536   -0.3536   -0.3536    0.3536</a:t>
            </a:r>
          </a:p>
          <a:p>
            <a:r>
              <a:rPr lang="en-GB" sz="1200" dirty="0"/>
              <a:t>0.2778   -0.4904    0.0975    0.4157   -0.4157   -0.0975    0.4904   -0.2778</a:t>
            </a:r>
          </a:p>
          <a:p>
            <a:r>
              <a:rPr lang="en-GB" sz="1200" dirty="0"/>
              <a:t>0.1913   -0.4619    0.4619   -0.1913   -0.1913    0.4619   -0.4619    0.1913</a:t>
            </a:r>
          </a:p>
          <a:p>
            <a:r>
              <a:rPr lang="en-GB" sz="1200" dirty="0"/>
              <a:t>0.0975   -0.2778    0.4157   -0.4904    0.4904   -0.4157    0.2778   -0.0975</a:t>
            </a:r>
          </a:p>
          <a:p>
            <a:endParaRPr lang="en-GB" sz="1200" dirty="0"/>
          </a:p>
          <a:p>
            <a:endParaRPr lang="en-GB" sz="1200" dirty="0"/>
          </a:p>
          <a:p>
            <a:r>
              <a:rPr lang="en-GB" sz="1200" dirty="0" err="1"/>
              <a:t>dct_coeff</a:t>
            </a:r>
            <a:r>
              <a:rPr lang="en-GB" sz="1200" dirty="0"/>
              <a:t> =  0.2512    0.7219    1.0395    0.1721    0.0151  0.0016   -0.001  -0.0011</a:t>
            </a:r>
          </a:p>
          <a:p>
            <a:endParaRPr lang="en-GB" sz="1200" dirty="0"/>
          </a:p>
          <a:p>
            <a:r>
              <a:rPr lang="en-GB" sz="1200" dirty="0" err="1"/>
              <a:t>dct_compress</a:t>
            </a:r>
            <a:r>
              <a:rPr lang="en-GB" sz="1200" dirty="0"/>
              <a:t> = 0.2512    0.7219    1.0395         0         0         0         0         0</a:t>
            </a:r>
          </a:p>
          <a:p>
            <a:endParaRPr lang="en-GB" sz="1200" dirty="0"/>
          </a:p>
          <a:p>
            <a:r>
              <a:rPr lang="en-GB" sz="1200" dirty="0" err="1"/>
              <a:t>sig_rec</a:t>
            </a:r>
            <a:r>
              <a:rPr lang="en-GB" sz="1200" dirty="0"/>
              <a:t> = 0.9230    0.5878    0.0905   -0.3209   -0.4618   -0.3106   -0.0124  0.2150</a:t>
            </a:r>
          </a:p>
          <a:p>
            <a:endParaRPr lang="en-GB" sz="1200" dirty="0"/>
          </a:p>
          <a:p>
            <a:r>
              <a:rPr lang="en-GB" sz="1200" dirty="0" err="1"/>
              <a:t>x_idct</a:t>
            </a:r>
            <a:r>
              <a:rPr lang="en-GB" sz="1200" dirty="0"/>
              <a:t> =  1.0000    0.5657    0.0000   -0.3620   -0.4096   -0.2317    0.0000    0.1483</a:t>
            </a:r>
          </a:p>
          <a:p>
            <a:endParaRPr lang="en-GB" sz="1200" dirty="0">
              <a:latin typeface="Helvetica" pitchFamily="2" charset="0"/>
            </a:endParaRPr>
          </a:p>
        </p:txBody>
      </p:sp>
    </p:spTree>
    <p:extLst>
      <p:ext uri="{BB962C8B-B14F-4D97-AF65-F5344CB8AC3E}">
        <p14:creationId xmlns:p14="http://schemas.microsoft.com/office/powerpoint/2010/main" val="1326671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0C633D-770D-A940-A3C2-D81AC58A6823}"/>
              </a:ext>
            </a:extLst>
          </p:cNvPr>
          <p:cNvSpPr>
            <a:spLocks noGrp="1"/>
          </p:cNvSpPr>
          <p:nvPr>
            <p:ph type="ctrTitle"/>
          </p:nvPr>
        </p:nvSpPr>
        <p:spPr>
          <a:xfrm>
            <a:off x="1236818" y="149710"/>
            <a:ext cx="8208912" cy="720080"/>
          </a:xfrm>
        </p:spPr>
        <p:txBody>
          <a:bodyPr/>
          <a:lstStyle/>
          <a:p>
            <a:r>
              <a:rPr lang="en-US" sz="4000" b="1" dirty="0">
                <a:solidFill>
                  <a:schemeClr val="accent3">
                    <a:lumMod val="50000"/>
                    <a:lumOff val="50000"/>
                  </a:schemeClr>
                </a:solidFill>
                <a:latin typeface="Calibri" panose="020F0502020204030204" pitchFamily="34" charset="0"/>
                <a:cs typeface="Calibri" panose="020F0502020204030204" pitchFamily="34" charset="0"/>
              </a:rPr>
              <a:t>DSP Applications</a:t>
            </a:r>
          </a:p>
        </p:txBody>
      </p:sp>
      <p:sp>
        <p:nvSpPr>
          <p:cNvPr id="7" name="TextBox 6">
            <a:extLst>
              <a:ext uri="{FF2B5EF4-FFF2-40B4-BE49-F238E27FC236}">
                <a16:creationId xmlns:a16="http://schemas.microsoft.com/office/drawing/2014/main" id="{42D46631-6416-7141-AF30-59F35149A7CE}"/>
              </a:ext>
            </a:extLst>
          </p:cNvPr>
          <p:cNvSpPr txBox="1"/>
          <p:nvPr/>
        </p:nvSpPr>
        <p:spPr>
          <a:xfrm>
            <a:off x="911698" y="1215230"/>
            <a:ext cx="10569102" cy="5078313"/>
          </a:xfrm>
          <a:prstGeom prst="rect">
            <a:avLst/>
          </a:prstGeom>
          <a:noFill/>
        </p:spPr>
        <p:txBody>
          <a:bodyPr wrap="square" rtlCol="0">
            <a:spAutoFit/>
          </a:bodyPr>
          <a:lstStyle/>
          <a:p>
            <a:pPr marL="285750" indent="-285750" algn="just">
              <a:buFont typeface="Arial" panose="020B0604020202020204" pitchFamily="34" charset="0"/>
              <a:buChar char="•"/>
            </a:pPr>
            <a:r>
              <a:rPr lang="en-GB" b="1" dirty="0">
                <a:solidFill>
                  <a:schemeClr val="accent3">
                    <a:lumMod val="50000"/>
                    <a:lumOff val="50000"/>
                  </a:schemeClr>
                </a:solidFill>
              </a:rPr>
              <a:t>Discrete Cosine Transform (DCT) </a:t>
            </a:r>
            <a:r>
              <a:rPr lang="en-GB" dirty="0"/>
              <a:t>for Signal Compression (Data Reduction): Core to Efficient Signal Transmission and Storage and the basis of Jpeg, MPEG,  MP3 .  Furthermore is of particular use in Machine Learning/Deep Learning as a means of reducing the dimension of the data input to a Deep Learning Architecture.   </a:t>
            </a:r>
            <a:endParaRPr lang="en-GB" b="1" dirty="0">
              <a:solidFill>
                <a:schemeClr val="accent1"/>
              </a:solidFill>
            </a:endParaRPr>
          </a:p>
          <a:p>
            <a:pPr algn="just"/>
            <a:endParaRPr lang="en-GB" b="1" dirty="0">
              <a:solidFill>
                <a:schemeClr val="accent3">
                  <a:lumMod val="50000"/>
                  <a:lumOff val="50000"/>
                </a:schemeClr>
              </a:solidFill>
            </a:endParaRPr>
          </a:p>
          <a:p>
            <a:pPr marL="285750" indent="-285750" algn="just">
              <a:buFont typeface="Arial" panose="020B0604020202020204" pitchFamily="34" charset="0"/>
              <a:buChar char="•"/>
            </a:pPr>
            <a:r>
              <a:rPr lang="en-GB" b="1" dirty="0">
                <a:solidFill>
                  <a:schemeClr val="accent3">
                    <a:lumMod val="50000"/>
                    <a:lumOff val="50000"/>
                  </a:schemeClr>
                </a:solidFill>
              </a:rPr>
              <a:t>Time Frequency Analysis </a:t>
            </a:r>
            <a:r>
              <a:rPr lang="en-GB" dirty="0"/>
              <a:t>and its application to analyse time-varying signals. In semester 1 the lectures considered stationary (time invariant) signals. The STFT will be used  for processing </a:t>
            </a:r>
            <a:r>
              <a:rPr lang="en-GB" b="1" dirty="0">
                <a:solidFill>
                  <a:schemeClr val="accent1"/>
                </a:solidFill>
              </a:rPr>
              <a:t>Speech</a:t>
            </a:r>
            <a:r>
              <a:rPr lang="en-GB" dirty="0"/>
              <a:t> and </a:t>
            </a:r>
            <a:r>
              <a:rPr lang="en-GB" b="1" dirty="0">
                <a:solidFill>
                  <a:schemeClr val="accent1"/>
                </a:solidFill>
              </a:rPr>
              <a:t>Radar</a:t>
            </a:r>
            <a:r>
              <a:rPr lang="en-GB" b="1" dirty="0"/>
              <a:t> </a:t>
            </a:r>
            <a:r>
              <a:rPr lang="en-GB" dirty="0"/>
              <a:t>Signals in the </a:t>
            </a:r>
            <a:r>
              <a:rPr lang="en-GB" dirty="0" err="1"/>
              <a:t>Matlab</a:t>
            </a:r>
            <a:r>
              <a:rPr lang="en-GB" dirty="0"/>
              <a:t> tasks. </a:t>
            </a:r>
            <a:endParaRPr lang="en-GB" b="1" dirty="0">
              <a:solidFill>
                <a:schemeClr val="accent1"/>
              </a:solidFill>
            </a:endParaRPr>
          </a:p>
          <a:p>
            <a:pPr algn="just"/>
            <a:endParaRPr lang="en-GB" b="1" dirty="0">
              <a:solidFill>
                <a:schemeClr val="accent1"/>
              </a:solidFill>
            </a:endParaRPr>
          </a:p>
          <a:p>
            <a:pPr marL="285750" indent="-285750" algn="just">
              <a:buFont typeface="Arial" panose="020B0604020202020204" pitchFamily="34" charset="0"/>
              <a:buChar char="•"/>
            </a:pPr>
            <a:r>
              <a:rPr lang="en-GB" b="1" dirty="0">
                <a:solidFill>
                  <a:schemeClr val="accent3">
                    <a:lumMod val="50000"/>
                    <a:lumOff val="50000"/>
                  </a:schemeClr>
                </a:solidFill>
              </a:rPr>
              <a:t>Principles of Speech Processing:</a:t>
            </a:r>
            <a:r>
              <a:rPr lang="en-GB" b="1" dirty="0">
                <a:solidFill>
                  <a:schemeClr val="accent1"/>
                </a:solidFill>
              </a:rPr>
              <a:t> </a:t>
            </a:r>
            <a:r>
              <a:rPr lang="en-GB" dirty="0"/>
              <a:t>as an example of application domain of DSP the case of human speech processing and analysis will be introduced. Speech processing is a mature application of DSP that we can find nowadays in everyone house (Alexa, Google assistant). </a:t>
            </a:r>
            <a:endParaRPr lang="en-GB" b="1" dirty="0">
              <a:solidFill>
                <a:schemeClr val="accent1"/>
              </a:solidFill>
            </a:endParaRPr>
          </a:p>
          <a:p>
            <a:pPr marL="285750" indent="-285750" algn="just">
              <a:buFont typeface="Arial" panose="020B0604020202020204" pitchFamily="34" charset="0"/>
              <a:buChar char="•"/>
            </a:pPr>
            <a:endParaRPr lang="en-GB" b="1" dirty="0">
              <a:solidFill>
                <a:schemeClr val="accent1"/>
              </a:solidFill>
            </a:endParaRPr>
          </a:p>
          <a:p>
            <a:pPr marL="285750" indent="-285750" algn="just">
              <a:buFont typeface="Arial" panose="020B0604020202020204" pitchFamily="34" charset="0"/>
              <a:buChar char="•"/>
            </a:pPr>
            <a:r>
              <a:rPr lang="en-GB" b="1" dirty="0">
                <a:solidFill>
                  <a:schemeClr val="accent3">
                    <a:lumMod val="50000"/>
                    <a:lumOff val="50000"/>
                  </a:schemeClr>
                </a:solidFill>
              </a:rPr>
              <a:t>Principles of Radar Signal Processing:</a:t>
            </a:r>
            <a:r>
              <a:rPr lang="en-GB" b="1" dirty="0">
                <a:solidFill>
                  <a:schemeClr val="accent1"/>
                </a:solidFill>
              </a:rPr>
              <a:t> </a:t>
            </a:r>
            <a:r>
              <a:rPr lang="en-GB" dirty="0"/>
              <a:t>Radar is taken as example of a sensor in which DSP plays a fundamental role from the design to the application. After introducing some fundamental concepts of Radar sensing a DSP challenge based approach will demonstrate how DSP is important to the area of  information extraction from sensed signals. </a:t>
            </a:r>
          </a:p>
          <a:p>
            <a:pPr marL="285750" indent="-285750">
              <a:buFont typeface="Arial" panose="020B0604020202020204" pitchFamily="34" charset="0"/>
              <a:buChar char="•"/>
            </a:pPr>
            <a:endParaRPr lang="en-US" dirty="0">
              <a:solidFill>
                <a:schemeClr val="accent1"/>
              </a:solidFill>
            </a:endParaRPr>
          </a:p>
        </p:txBody>
      </p:sp>
    </p:spTree>
    <p:extLst>
      <p:ext uri="{BB962C8B-B14F-4D97-AF65-F5344CB8AC3E}">
        <p14:creationId xmlns:p14="http://schemas.microsoft.com/office/powerpoint/2010/main" val="2420407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012447" y="91480"/>
            <a:ext cx="856895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1D example in </a:t>
            </a:r>
            <a:r>
              <a:rPr lang="en-US" altLang="it-IT" sz="4000" b="1" dirty="0" err="1">
                <a:solidFill>
                  <a:srgbClr val="0070C0"/>
                </a:solidFill>
                <a:latin typeface="Calibri" panose="020F0502020204030204" pitchFamily="34" charset="0"/>
                <a:cs typeface="Calibri" panose="020F0502020204030204" pitchFamily="34" charset="0"/>
              </a:rPr>
              <a:t>Matlab</a:t>
            </a:r>
            <a:endParaRPr lang="en-US" altLang="it-IT" sz="4000" b="1" dirty="0">
              <a:solidFill>
                <a:srgbClr val="0070C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B79DE17-DF42-1C4D-9203-5A1FDE349B70}"/>
              </a:ext>
            </a:extLst>
          </p:cNvPr>
          <p:cNvPicPr>
            <a:picLocks noChangeAspect="1"/>
          </p:cNvPicPr>
          <p:nvPr/>
        </p:nvPicPr>
        <p:blipFill>
          <a:blip r:embed="rId2"/>
          <a:stretch>
            <a:fillRect/>
          </a:stretch>
        </p:blipFill>
        <p:spPr>
          <a:xfrm>
            <a:off x="2442136" y="855256"/>
            <a:ext cx="7038332" cy="5616624"/>
          </a:xfrm>
          <a:prstGeom prst="rect">
            <a:avLst/>
          </a:prstGeom>
        </p:spPr>
      </p:pic>
    </p:spTree>
    <p:extLst>
      <p:ext uri="{BB962C8B-B14F-4D97-AF65-F5344CB8AC3E}">
        <p14:creationId xmlns:p14="http://schemas.microsoft.com/office/powerpoint/2010/main" val="255644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951487" y="0"/>
            <a:ext cx="856895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Summary	</a:t>
            </a:r>
          </a:p>
        </p:txBody>
      </p:sp>
      <p:sp>
        <p:nvSpPr>
          <p:cNvPr id="3" name="TextBox 2">
            <a:extLst>
              <a:ext uri="{FF2B5EF4-FFF2-40B4-BE49-F238E27FC236}">
                <a16:creationId xmlns:a16="http://schemas.microsoft.com/office/drawing/2014/main" id="{33CA19AC-0A7D-FA48-82C5-5A694E9C37EA}"/>
              </a:ext>
            </a:extLst>
          </p:cNvPr>
          <p:cNvSpPr txBox="1"/>
          <p:nvPr/>
        </p:nvSpPr>
        <p:spPr>
          <a:xfrm>
            <a:off x="1541894" y="1323113"/>
            <a:ext cx="10081145" cy="5170646"/>
          </a:xfrm>
          <a:prstGeom prst="rect">
            <a:avLst/>
          </a:prstGeom>
          <a:noFill/>
          <a:ln w="38100">
            <a:solidFill>
              <a:srgbClr val="FF0000"/>
            </a:solidFill>
          </a:ln>
        </p:spPr>
        <p:txBody>
          <a:bodyPr wrap="square" rtlCol="0">
            <a:spAutoFit/>
          </a:bodyPr>
          <a:lstStyle/>
          <a:p>
            <a:pPr marL="285750" indent="-285750">
              <a:buFont typeface="Arial" panose="020B0604020202020204" pitchFamily="34" charset="0"/>
              <a:buChar char="•"/>
            </a:pPr>
            <a:r>
              <a:rPr lang="en-US" sz="2200" dirty="0"/>
              <a:t>We have introduced the Discrete Cosine Transform and the Inverse Discrete Cosine Transform;</a:t>
            </a:r>
          </a:p>
          <a:p>
            <a:endParaRPr lang="en-US" sz="2200" dirty="0"/>
          </a:p>
          <a:p>
            <a:pPr marL="285750" indent="-285750">
              <a:buFont typeface="Arial" panose="020B0604020202020204" pitchFamily="34" charset="0"/>
              <a:buChar char="•"/>
            </a:pPr>
            <a:r>
              <a:rPr lang="en-US" sz="2200" dirty="0"/>
              <a:t>Its Definitions for 1D and N-D cases were introduced together with its Properties;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The DCT has been successfully applied for data compression and it was widely used in the last decades;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Even if it is now probably superseded by other techniques its simplicity makes it an ideal candidate for addressing compression and data representation tasks;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a:t>During MT  </a:t>
            </a:r>
            <a:r>
              <a:rPr lang="en-US" sz="2200" dirty="0"/>
              <a:t>and in the next tutorial you will be able to familiarize more with this technique.</a:t>
            </a:r>
          </a:p>
        </p:txBody>
      </p:sp>
    </p:spTree>
    <p:extLst>
      <p:ext uri="{BB962C8B-B14F-4D97-AF65-F5344CB8AC3E}">
        <p14:creationId xmlns:p14="http://schemas.microsoft.com/office/powerpoint/2010/main" val="2000487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1999"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22</a:t>
            </a:fld>
            <a:endParaRPr lang="en-US" dirty="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26385C-432A-3144-9F69-E71B7958A415}"/>
              </a:ext>
            </a:extLst>
          </p:cNvPr>
          <p:cNvSpPr txBox="1"/>
          <p:nvPr/>
        </p:nvSpPr>
        <p:spPr>
          <a:xfrm rot="5400000">
            <a:off x="-2107580" y="2687443"/>
            <a:ext cx="5185317" cy="276999"/>
          </a:xfrm>
          <a:prstGeom prst="rect">
            <a:avLst/>
          </a:prstGeom>
          <a:noFill/>
        </p:spPr>
        <p:txBody>
          <a:bodyPr wrap="square" rtlCol="0">
            <a:spAutoFit/>
          </a:bodyPr>
          <a:lstStyle/>
          <a:p>
            <a:r>
              <a:rPr lang="en-US" sz="1200" spc="300" dirty="0">
                <a:solidFill>
                  <a:schemeClr val="bg1"/>
                </a:solidFill>
                <a:latin typeface="Montserrat" pitchFamily="2" charset="77"/>
              </a:rPr>
              <a:t>X</a:t>
            </a:r>
            <a:r>
              <a:rPr lang="en-US" sz="1200" spc="300" dirty="0"/>
              <a:t>  </a:t>
            </a:r>
            <a:r>
              <a:rPr lang="en-US" sz="1200" spc="300" dirty="0">
                <a:solidFill>
                  <a:schemeClr val="bg1"/>
                </a:solidFill>
              </a:rPr>
              <a:t> THE PLACE OF USEFUL LEARNING</a:t>
            </a:r>
          </a:p>
        </p:txBody>
      </p:sp>
      <p:pic>
        <p:nvPicPr>
          <p:cNvPr id="9" name="Picture 8">
            <a:extLst>
              <a:ext uri="{FF2B5EF4-FFF2-40B4-BE49-F238E27FC236}">
                <a16:creationId xmlns:a16="http://schemas.microsoft.com/office/drawing/2014/main" id="{29781222-DB4E-4541-BEB5-CEB6BFF74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146" y="1360365"/>
            <a:ext cx="5717706" cy="4136211"/>
          </a:xfrm>
          <a:prstGeom prst="rect">
            <a:avLst/>
          </a:prstGeom>
        </p:spPr>
      </p:pic>
    </p:spTree>
    <p:extLst>
      <p:ext uri="{BB962C8B-B14F-4D97-AF65-F5344CB8AC3E}">
        <p14:creationId xmlns:p14="http://schemas.microsoft.com/office/powerpoint/2010/main" val="82304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0C633D-770D-A940-A3C2-D81AC58A6823}"/>
              </a:ext>
            </a:extLst>
          </p:cNvPr>
          <p:cNvSpPr>
            <a:spLocks noGrp="1"/>
          </p:cNvSpPr>
          <p:nvPr>
            <p:ph type="ctrTitle"/>
          </p:nvPr>
        </p:nvSpPr>
        <p:spPr>
          <a:xfrm>
            <a:off x="1175192" y="189794"/>
            <a:ext cx="8208912" cy="720080"/>
          </a:xfrm>
        </p:spPr>
        <p:txBody>
          <a:bodyPr/>
          <a:lstStyle/>
          <a:p>
            <a:r>
              <a:rPr lang="en-US" sz="4000" b="1" dirty="0">
                <a:solidFill>
                  <a:schemeClr val="accent3">
                    <a:lumMod val="50000"/>
                    <a:lumOff val="50000"/>
                  </a:schemeClr>
                </a:solidFill>
                <a:latin typeface="Calibri" panose="020F0502020204030204" pitchFamily="34" charset="0"/>
                <a:cs typeface="Calibri" panose="020F0502020204030204" pitchFamily="34" charset="0"/>
              </a:rPr>
              <a:t>Semester 2 Assessment </a:t>
            </a:r>
          </a:p>
        </p:txBody>
      </p:sp>
      <p:sp>
        <p:nvSpPr>
          <p:cNvPr id="2" name="TextBox 1">
            <a:extLst>
              <a:ext uri="{FF2B5EF4-FFF2-40B4-BE49-F238E27FC236}">
                <a16:creationId xmlns:a16="http://schemas.microsoft.com/office/drawing/2014/main" id="{E81555A9-ED73-E94A-8BE2-34A27E514903}"/>
              </a:ext>
            </a:extLst>
          </p:cNvPr>
          <p:cNvSpPr txBox="1"/>
          <p:nvPr/>
        </p:nvSpPr>
        <p:spPr>
          <a:xfrm>
            <a:off x="1175192" y="1554481"/>
            <a:ext cx="9960168" cy="486287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1"/>
                </a:solidFill>
              </a:rPr>
              <a:t>Week 9- In-class test as in Semester 1.</a:t>
            </a:r>
          </a:p>
          <a:p>
            <a:endParaRPr lang="en-US" b="1" dirty="0">
              <a:solidFill>
                <a:schemeClr val="accent1"/>
              </a:solidFill>
            </a:endParaRPr>
          </a:p>
          <a:p>
            <a:pPr marL="285750" indent="-285750">
              <a:buFont typeface="Arial" panose="020B0604020202020204" pitchFamily="34" charset="0"/>
              <a:buChar char="•"/>
            </a:pPr>
            <a:r>
              <a:rPr lang="en-US" b="1" dirty="0">
                <a:solidFill>
                  <a:schemeClr val="accent1"/>
                </a:solidFill>
              </a:rPr>
              <a:t>Laboratory  - </a:t>
            </a:r>
            <a:r>
              <a:rPr lang="en-US" b="1" dirty="0" err="1">
                <a:solidFill>
                  <a:schemeClr val="accent1"/>
                </a:solidFill>
              </a:rPr>
              <a:t>Matlab</a:t>
            </a:r>
            <a:r>
              <a:rPr lang="en-US" b="1" dirty="0">
                <a:solidFill>
                  <a:schemeClr val="accent1"/>
                </a:solidFill>
              </a:rPr>
              <a:t> tasks as in Semester 1 – Released in weeks 2, 4 and 6;</a:t>
            </a:r>
          </a:p>
          <a:p>
            <a:pPr marL="285750" indent="-285750">
              <a:buFont typeface="Arial" panose="020B0604020202020204" pitchFamily="34" charset="0"/>
              <a:buChar char="•"/>
            </a:pPr>
            <a:endParaRPr lang="en-US" b="1" kern="0" dirty="0">
              <a:solidFill>
                <a:schemeClr val="accent1"/>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n-GB" b="1" kern="0" dirty="0">
                <a:solidFill>
                  <a:srgbClr val="0070C0"/>
                </a:solidFill>
                <a:latin typeface="Calibri" panose="020F0502020204030204" pitchFamily="34" charset="0"/>
                <a:ea typeface="Times New Roman" panose="02020603050405020304" pitchFamily="18" charset="0"/>
                <a:cs typeface="Calibri" panose="020F0502020204030204" pitchFamily="34" charset="0"/>
              </a:rPr>
              <a:t>DSP Topic (CA5)</a:t>
            </a:r>
            <a:r>
              <a:rPr lang="en-US" b="1" dirty="0">
                <a:solidFill>
                  <a:srgbClr val="FF0000"/>
                </a:solidFill>
              </a:rPr>
              <a:t> (for EE969 only): </a:t>
            </a:r>
          </a:p>
          <a:p>
            <a:pPr marL="742915" lvl="1" indent="-285750">
              <a:spcBef>
                <a:spcPts val="1200"/>
              </a:spcBef>
              <a:buFont typeface="Arial" panose="020B0604020202020204" pitchFamily="34" charset="0"/>
              <a:buChar char="•"/>
            </a:pPr>
            <a:r>
              <a:rPr lang="en-GB" dirty="0">
                <a:solidFill>
                  <a:srgbClr val="2B2B2B"/>
                </a:solidFill>
              </a:rPr>
              <a:t>In week 3 a list of DSP Application Topics </a:t>
            </a:r>
            <a:r>
              <a:rPr lang="en-GB">
                <a:solidFill>
                  <a:srgbClr val="2B2B2B"/>
                </a:solidFill>
              </a:rPr>
              <a:t>will  be posted </a:t>
            </a:r>
            <a:r>
              <a:rPr lang="en-GB" dirty="0">
                <a:solidFill>
                  <a:srgbClr val="2B2B2B"/>
                </a:solidFill>
              </a:rPr>
              <a:t>on </a:t>
            </a:r>
            <a:r>
              <a:rPr lang="en-GB" dirty="0" err="1">
                <a:solidFill>
                  <a:srgbClr val="2B2B2B"/>
                </a:solidFill>
              </a:rPr>
              <a:t>Myplace</a:t>
            </a:r>
            <a:r>
              <a:rPr lang="en-GB" dirty="0">
                <a:solidFill>
                  <a:srgbClr val="2B2B2B"/>
                </a:solidFill>
              </a:rPr>
              <a:t> and EE969 students will be requested to select a choice of topics or their own topic. The allocation of a single topic will be made in week 4.</a:t>
            </a:r>
            <a:endParaRPr lang="en-GB" dirty="0">
              <a:solidFill>
                <a:srgbClr val="2B2B2B"/>
              </a:solidFill>
              <a:latin typeface="Calibri" panose="020F0502020204030204" pitchFamily="34" charset="0"/>
              <a:cs typeface="Calibri" panose="020F0502020204030204" pitchFamily="34" charset="0"/>
            </a:endParaRPr>
          </a:p>
          <a:p>
            <a:pPr marL="742915" lvl="1" indent="-285750">
              <a:spcBef>
                <a:spcPts val="1200"/>
              </a:spcBef>
              <a:buFont typeface="Arial" panose="020B0604020202020204" pitchFamily="34" charset="0"/>
              <a:buChar char="•"/>
            </a:pPr>
            <a:r>
              <a:rPr lang="en-GB" dirty="0">
                <a:latin typeface="Calibri" panose="020F0502020204030204" pitchFamily="34" charset="0"/>
                <a:cs typeface="Calibri" panose="020F0502020204030204" pitchFamily="34" charset="0"/>
              </a:rPr>
              <a:t>Each student selects a DSP topic and is asked to produce a short video presentation (10 minutes) about the topic;</a:t>
            </a:r>
            <a:endParaRPr lang="en-GB" b="1" dirty="0">
              <a:latin typeface="Calibri" panose="020F0502020204030204" pitchFamily="34" charset="0"/>
              <a:cs typeface="Calibri" panose="020F0502020204030204" pitchFamily="34" charset="0"/>
            </a:endParaRPr>
          </a:p>
          <a:p>
            <a:pPr marL="742915" lvl="1" indent="-285750">
              <a:spcBef>
                <a:spcPts val="1200"/>
              </a:spcBef>
              <a:buFont typeface="Arial" panose="020B0604020202020204" pitchFamily="34" charset="0"/>
              <a:buChar char="•"/>
            </a:pPr>
            <a:r>
              <a:rPr lang="en-GB" dirty="0">
                <a:latin typeface="Calibri" panose="020F0502020204030204" pitchFamily="34" charset="0"/>
                <a:cs typeface="Calibri" panose="020F0502020204030204" pitchFamily="34" charset="0"/>
              </a:rPr>
              <a:t>Additionally, each student is asked to watch 2 other videos (assigned randomly) and to engage via a forum with the author in an asynchronous Q&amp;A session. </a:t>
            </a:r>
            <a:endParaRPr lang="en-GB" b="1" dirty="0">
              <a:latin typeface="Calibri" panose="020F0502020204030204" pitchFamily="34" charset="0"/>
              <a:cs typeface="Calibri" panose="020F0502020204030204" pitchFamily="34" charset="0"/>
            </a:endParaRPr>
          </a:p>
          <a:p>
            <a:pPr marL="742915" lvl="1" indent="-285750">
              <a:spcBef>
                <a:spcPts val="1200"/>
              </a:spcBef>
              <a:buFont typeface="Arial" panose="020B0604020202020204" pitchFamily="34" charset="0"/>
              <a:buChar char="•"/>
            </a:pPr>
            <a:r>
              <a:rPr lang="en-GB" b="1" u="sng" dirty="0">
                <a:latin typeface="Calibri" panose="020F0502020204030204" pitchFamily="34" charset="0"/>
                <a:cs typeface="Calibri" panose="020F0502020204030204" pitchFamily="34" charset="0"/>
              </a:rPr>
              <a:t>Submission at the end of Semester 2 </a:t>
            </a:r>
          </a:p>
          <a:p>
            <a:pPr marL="285750" indent="-285750">
              <a:buFont typeface="Arial" panose="020B0604020202020204" pitchFamily="34" charset="0"/>
              <a:buChar char="•"/>
            </a:pPr>
            <a:endParaRPr lang="en-US" b="1" dirty="0">
              <a:solidFill>
                <a:schemeClr val="accent1"/>
              </a:solidFill>
            </a:endParaRPr>
          </a:p>
          <a:p>
            <a:endParaRPr lang="en-US" b="1" dirty="0">
              <a:solidFill>
                <a:srgbClr val="FF0000"/>
              </a:solidFill>
            </a:endParaRPr>
          </a:p>
        </p:txBody>
      </p:sp>
    </p:spTree>
    <p:extLst>
      <p:ext uri="{BB962C8B-B14F-4D97-AF65-F5344CB8AC3E}">
        <p14:creationId xmlns:p14="http://schemas.microsoft.com/office/powerpoint/2010/main" val="2432383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0C633D-770D-A940-A3C2-D81AC58A6823}"/>
              </a:ext>
            </a:extLst>
          </p:cNvPr>
          <p:cNvSpPr>
            <a:spLocks noGrp="1"/>
          </p:cNvSpPr>
          <p:nvPr>
            <p:ph type="ctrTitle"/>
          </p:nvPr>
        </p:nvSpPr>
        <p:spPr>
          <a:xfrm>
            <a:off x="1246312" y="213360"/>
            <a:ext cx="8208912" cy="720080"/>
          </a:xfrm>
        </p:spPr>
        <p:txBody>
          <a:bodyPr/>
          <a:lstStyle/>
          <a:p>
            <a:r>
              <a:rPr lang="en-US" sz="4000" b="1" dirty="0">
                <a:solidFill>
                  <a:schemeClr val="accent1">
                    <a:lumMod val="50000"/>
                    <a:lumOff val="50000"/>
                  </a:schemeClr>
                </a:solidFill>
                <a:latin typeface="Calibri" panose="020F0502020204030204" pitchFamily="34" charset="0"/>
                <a:cs typeface="Calibri" panose="020F0502020204030204" pitchFamily="34" charset="0"/>
              </a:rPr>
              <a:t>Semester 2 – KEY submission Dates</a:t>
            </a:r>
          </a:p>
        </p:txBody>
      </p:sp>
      <p:sp>
        <p:nvSpPr>
          <p:cNvPr id="2" name="TextBox 1">
            <a:extLst>
              <a:ext uri="{FF2B5EF4-FFF2-40B4-BE49-F238E27FC236}">
                <a16:creationId xmlns:a16="http://schemas.microsoft.com/office/drawing/2014/main" id="{E81555A9-ED73-E94A-8BE2-34A27E514903}"/>
              </a:ext>
            </a:extLst>
          </p:cNvPr>
          <p:cNvSpPr txBox="1"/>
          <p:nvPr/>
        </p:nvSpPr>
        <p:spPr>
          <a:xfrm>
            <a:off x="1940602" y="1274976"/>
            <a:ext cx="8453036" cy="484748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endParaRPr lang="en-US" sz="2200" b="1" dirty="0">
              <a:solidFill>
                <a:srgbClr val="FF0000"/>
              </a:solidFill>
            </a:endParaRPr>
          </a:p>
          <a:p>
            <a:pPr marL="285750" indent="-285750" algn="just">
              <a:lnSpc>
                <a:spcPct val="150000"/>
              </a:lnSpc>
              <a:buFont typeface="Arial" panose="020B0604020202020204" pitchFamily="34" charset="0"/>
              <a:buChar char="•"/>
            </a:pPr>
            <a:r>
              <a:rPr lang="en-US" sz="2200" b="1" dirty="0">
                <a:solidFill>
                  <a:schemeClr val="accent1"/>
                </a:solidFill>
              </a:rPr>
              <a:t>Semester 2 Test: </a:t>
            </a:r>
            <a:r>
              <a:rPr lang="en-US" sz="2200" b="1" dirty="0">
                <a:solidFill>
                  <a:srgbClr val="FF0000"/>
                </a:solidFill>
              </a:rPr>
              <a:t>Friday Week 9 (TBC)</a:t>
            </a:r>
          </a:p>
          <a:p>
            <a:pPr marL="285750" indent="-285750" algn="just">
              <a:lnSpc>
                <a:spcPct val="150000"/>
              </a:lnSpc>
              <a:buFont typeface="Arial" panose="020B0604020202020204" pitchFamily="34" charset="0"/>
              <a:buChar char="•"/>
            </a:pPr>
            <a:r>
              <a:rPr lang="en-US" sz="2200" b="1" dirty="0" err="1">
                <a:solidFill>
                  <a:schemeClr val="bg1">
                    <a:lumMod val="10000"/>
                  </a:schemeClr>
                </a:solidFill>
              </a:rPr>
              <a:t>Matlab</a:t>
            </a:r>
            <a:r>
              <a:rPr lang="en-US" sz="2200" b="1" dirty="0">
                <a:solidFill>
                  <a:schemeClr val="bg1">
                    <a:lumMod val="10000"/>
                  </a:schemeClr>
                </a:solidFill>
              </a:rPr>
              <a:t> Tasks: </a:t>
            </a:r>
            <a:r>
              <a:rPr lang="en-US" sz="2200" b="1" dirty="0">
                <a:solidFill>
                  <a:srgbClr val="FF0000"/>
                </a:solidFill>
              </a:rPr>
              <a:t>Friday week 11 at 5 pm. </a:t>
            </a:r>
          </a:p>
          <a:p>
            <a:pPr marL="285750" indent="-285750" algn="just">
              <a:lnSpc>
                <a:spcPct val="150000"/>
              </a:lnSpc>
              <a:buFont typeface="Arial" panose="020B0604020202020204" pitchFamily="34" charset="0"/>
              <a:buChar char="•"/>
            </a:pPr>
            <a:r>
              <a:rPr lang="en-US" sz="2200" b="1" dirty="0">
                <a:solidFill>
                  <a:schemeClr val="accent1"/>
                </a:solidFill>
              </a:rPr>
              <a:t>DSP topic – </a:t>
            </a:r>
            <a:r>
              <a:rPr lang="en-US" sz="2200" b="1" u="sng" dirty="0">
                <a:solidFill>
                  <a:schemeClr val="accent1"/>
                </a:solidFill>
              </a:rPr>
              <a:t>EE969 only</a:t>
            </a:r>
            <a:r>
              <a:rPr lang="en-US" sz="2200" b="1" dirty="0">
                <a:solidFill>
                  <a:schemeClr val="accent1"/>
                </a:solidFill>
              </a:rPr>
              <a:t>: </a:t>
            </a:r>
            <a:r>
              <a:rPr lang="en-US" sz="2200" dirty="0"/>
              <a:t>Topic List Released on Monday Week 3, selected topics to be returned by Friday week 3, Week 4 topic assigned. </a:t>
            </a:r>
          </a:p>
          <a:p>
            <a:pPr marL="742915" lvl="1" indent="-285750" algn="just">
              <a:lnSpc>
                <a:spcPct val="150000"/>
              </a:lnSpc>
              <a:buFont typeface="Arial" panose="020B0604020202020204" pitchFamily="34" charset="0"/>
              <a:buChar char="•"/>
            </a:pPr>
            <a:r>
              <a:rPr lang="en-US" sz="2200" b="1" dirty="0">
                <a:solidFill>
                  <a:srgbClr val="FF0000"/>
                </a:solidFill>
              </a:rPr>
              <a:t>Submission Deadline Friday Week 9 at 5pm.</a:t>
            </a:r>
          </a:p>
          <a:p>
            <a:pPr marL="742915" lvl="1" indent="-285750" algn="just">
              <a:lnSpc>
                <a:spcPct val="150000"/>
              </a:lnSpc>
              <a:buFont typeface="Arial" panose="020B0604020202020204" pitchFamily="34" charset="0"/>
              <a:buChar char="•"/>
            </a:pPr>
            <a:r>
              <a:rPr lang="en-US" sz="2200" b="1" dirty="0">
                <a:solidFill>
                  <a:srgbClr val="FF0000"/>
                </a:solidFill>
              </a:rPr>
              <a:t>Discussion forum deadline Friday Week 11 at 5 pm. </a:t>
            </a:r>
          </a:p>
          <a:p>
            <a:pPr lvl="1" algn="just">
              <a:lnSpc>
                <a:spcPct val="150000"/>
              </a:lnSpc>
            </a:pPr>
            <a:endParaRPr lang="en-GB" dirty="0"/>
          </a:p>
          <a:p>
            <a:endParaRPr lang="en-US" b="1" dirty="0">
              <a:solidFill>
                <a:srgbClr val="FF0000"/>
              </a:solidFill>
            </a:endParaRPr>
          </a:p>
        </p:txBody>
      </p:sp>
    </p:spTree>
    <p:extLst>
      <p:ext uri="{BB962C8B-B14F-4D97-AF65-F5344CB8AC3E}">
        <p14:creationId xmlns:p14="http://schemas.microsoft.com/office/powerpoint/2010/main" val="2225686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narrow city street with cars parked on the side of a road&#10;&#10;Description automatically generated">
            <a:extLst>
              <a:ext uri="{FF2B5EF4-FFF2-40B4-BE49-F238E27FC236}">
                <a16:creationId xmlns:a16="http://schemas.microsoft.com/office/drawing/2014/main" id="{E566D67D-5EC4-C64B-B715-8305BD4FC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0"/>
            <a:ext cx="12191999" cy="6858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5</a:t>
            </a:fld>
            <a:endParaRPr lang="en-US" dirty="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112140" y="2196957"/>
            <a:ext cx="10947523" cy="3221644"/>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6000" spc="0" dirty="0">
                <a:solidFill>
                  <a:schemeClr val="bg1"/>
                </a:solidFill>
              </a:rPr>
              <a:t>Discrete Cosine Transform</a:t>
            </a:r>
            <a:endParaRPr lang="en-US" sz="4000" spc="0" dirty="0">
              <a:solidFill>
                <a:schemeClr val="bg1"/>
              </a:solidFill>
            </a:endParaRPr>
          </a:p>
          <a:p>
            <a:endParaRPr lang="en-US" sz="6000" spc="0" dirty="0">
              <a:solidFill>
                <a:schemeClr val="bg1"/>
              </a:solidFill>
            </a:endParaRPr>
          </a:p>
        </p:txBody>
      </p:sp>
      <p:sp>
        <p:nvSpPr>
          <p:cNvPr id="11" name="TextBox 10"/>
          <p:cNvSpPr txBox="1"/>
          <p:nvPr/>
        </p:nvSpPr>
        <p:spPr>
          <a:xfrm>
            <a:off x="1112140" y="6314707"/>
            <a:ext cx="5693627" cy="435504"/>
          </a:xfrm>
          <a:prstGeom prst="rect">
            <a:avLst/>
          </a:prstGeom>
          <a:noFill/>
        </p:spPr>
        <p:txBody>
          <a:bodyPr wrap="square" lIns="0" rIns="0" rtlCol="0">
            <a:spAutoFit/>
          </a:bodyPr>
          <a:lstStyle/>
          <a:p>
            <a:pPr>
              <a:lnSpc>
                <a:spcPct val="120000"/>
              </a:lnSpc>
            </a:pPr>
            <a:r>
              <a:rPr lang="en-US" sz="2000" dirty="0" err="1">
                <a:solidFill>
                  <a:schemeClr val="bg1"/>
                </a:solidFill>
                <a:latin typeface="Arial" panose="020B0604020202020204" pitchFamily="34" charset="0"/>
                <a:ea typeface="Open Sans" panose="020B0606030504020204" pitchFamily="34" charset="0"/>
                <a:cs typeface="Arial" panose="020B0604020202020204" pitchFamily="34" charset="0"/>
              </a:rPr>
              <a:t>carmine.clemente@strath.ac.uk</a:t>
            </a:r>
            <a:endPar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26385C-432A-3144-9F69-E71B7958A415}"/>
              </a:ext>
            </a:extLst>
          </p:cNvPr>
          <p:cNvSpPr txBox="1"/>
          <p:nvPr/>
        </p:nvSpPr>
        <p:spPr>
          <a:xfrm rot="5400000">
            <a:off x="-2107580" y="2687443"/>
            <a:ext cx="5185317" cy="276999"/>
          </a:xfrm>
          <a:prstGeom prst="rect">
            <a:avLst/>
          </a:prstGeom>
          <a:noFill/>
        </p:spPr>
        <p:txBody>
          <a:bodyPr wrap="square" rtlCol="0">
            <a:spAutoFit/>
          </a:bodyPr>
          <a:lstStyle/>
          <a:p>
            <a:r>
              <a:rPr lang="en-US" sz="1200" spc="300" dirty="0">
                <a:solidFill>
                  <a:schemeClr val="bg1"/>
                </a:solidFill>
                <a:latin typeface="Montserrat" pitchFamily="2" charset="77"/>
              </a:rPr>
              <a:t>Module Introduction</a:t>
            </a:r>
            <a:endParaRPr lang="en-US" sz="1200" spc="300" dirty="0">
              <a:solidFill>
                <a:schemeClr val="bg1"/>
              </a:solidFill>
            </a:endParaRPr>
          </a:p>
        </p:txBody>
      </p:sp>
      <p:pic>
        <p:nvPicPr>
          <p:cNvPr id="9" name="Picture 8">
            <a:extLst>
              <a:ext uri="{FF2B5EF4-FFF2-40B4-BE49-F238E27FC236}">
                <a16:creationId xmlns:a16="http://schemas.microsoft.com/office/drawing/2014/main" id="{29781222-DB4E-4541-BEB5-CEB6BFF74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581" y="511630"/>
            <a:ext cx="1865573" cy="1349563"/>
          </a:xfrm>
          <a:prstGeom prst="rect">
            <a:avLst/>
          </a:prstGeom>
        </p:spPr>
      </p:pic>
    </p:spTree>
    <p:extLst>
      <p:ext uri="{BB962C8B-B14F-4D97-AF65-F5344CB8AC3E}">
        <p14:creationId xmlns:p14="http://schemas.microsoft.com/office/powerpoint/2010/main" val="2563584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5F95ED48-9975-144C-A2F7-D0B127E140F1}"/>
              </a:ext>
            </a:extLst>
          </p:cNvPr>
          <p:cNvSpPr/>
          <p:nvPr/>
        </p:nvSpPr>
        <p:spPr>
          <a:xfrm>
            <a:off x="4172922" y="989413"/>
            <a:ext cx="2829278" cy="4572183"/>
          </a:xfrm>
          <a:prstGeom prst="roundRect">
            <a:avLst/>
          </a:prstGeom>
          <a:solidFill>
            <a:srgbClr val="7030A0">
              <a:alpha val="66719"/>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978344" y="-26287"/>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Motivation </a:t>
            </a:r>
          </a:p>
        </p:txBody>
      </p:sp>
      <p:sp>
        <p:nvSpPr>
          <p:cNvPr id="3" name="TextBox 2">
            <a:extLst>
              <a:ext uri="{FF2B5EF4-FFF2-40B4-BE49-F238E27FC236}">
                <a16:creationId xmlns:a16="http://schemas.microsoft.com/office/drawing/2014/main" id="{727BDE15-4BA3-DF44-A16F-FA4DBD7BA9A5}"/>
              </a:ext>
            </a:extLst>
          </p:cNvPr>
          <p:cNvSpPr txBox="1"/>
          <p:nvPr/>
        </p:nvSpPr>
        <p:spPr>
          <a:xfrm>
            <a:off x="2315001" y="1734117"/>
            <a:ext cx="915635" cy="369332"/>
          </a:xfrm>
          <a:prstGeom prst="rect">
            <a:avLst/>
          </a:prstGeom>
          <a:solidFill>
            <a:srgbClr val="00B050"/>
          </a:solidFill>
          <a:ln>
            <a:solidFill>
              <a:schemeClr val="tx1"/>
            </a:solidFill>
          </a:ln>
        </p:spPr>
        <p:txBody>
          <a:bodyPr wrap="none" rtlCol="0">
            <a:spAutoFit/>
          </a:bodyPr>
          <a:lstStyle/>
          <a:p>
            <a:r>
              <a:rPr lang="en-US" dirty="0"/>
              <a:t>Source</a:t>
            </a:r>
          </a:p>
        </p:txBody>
      </p:sp>
      <p:sp>
        <p:nvSpPr>
          <p:cNvPr id="4" name="TextBox 3">
            <a:extLst>
              <a:ext uri="{FF2B5EF4-FFF2-40B4-BE49-F238E27FC236}">
                <a16:creationId xmlns:a16="http://schemas.microsoft.com/office/drawing/2014/main" id="{17102AC7-4CC0-1447-A807-1CD7A607DF8A}"/>
              </a:ext>
            </a:extLst>
          </p:cNvPr>
          <p:cNvSpPr txBox="1"/>
          <p:nvPr/>
        </p:nvSpPr>
        <p:spPr>
          <a:xfrm>
            <a:off x="4676636" y="1734117"/>
            <a:ext cx="1710725" cy="369332"/>
          </a:xfrm>
          <a:prstGeom prst="rect">
            <a:avLst/>
          </a:prstGeom>
          <a:solidFill>
            <a:srgbClr val="7030A0"/>
          </a:solidFill>
          <a:ln>
            <a:solidFill>
              <a:schemeClr val="tx1"/>
            </a:solidFill>
          </a:ln>
        </p:spPr>
        <p:txBody>
          <a:bodyPr wrap="none" rtlCol="0">
            <a:spAutoFit/>
          </a:bodyPr>
          <a:lstStyle/>
          <a:p>
            <a:r>
              <a:rPr lang="en-US" dirty="0">
                <a:solidFill>
                  <a:schemeClr val="bg1">
                    <a:lumMod val="10000"/>
                  </a:schemeClr>
                </a:solidFill>
              </a:rPr>
              <a:t>Source Coding</a:t>
            </a:r>
          </a:p>
        </p:txBody>
      </p:sp>
      <p:sp>
        <p:nvSpPr>
          <p:cNvPr id="5" name="TextBox 4">
            <a:extLst>
              <a:ext uri="{FF2B5EF4-FFF2-40B4-BE49-F238E27FC236}">
                <a16:creationId xmlns:a16="http://schemas.microsoft.com/office/drawing/2014/main" id="{1A42B87B-AB2E-F642-9AF1-08506667CDC2}"/>
              </a:ext>
            </a:extLst>
          </p:cNvPr>
          <p:cNvSpPr txBox="1"/>
          <p:nvPr/>
        </p:nvSpPr>
        <p:spPr>
          <a:xfrm>
            <a:off x="7833361" y="1734117"/>
            <a:ext cx="1838965" cy="369332"/>
          </a:xfrm>
          <a:prstGeom prst="rect">
            <a:avLst/>
          </a:prstGeom>
          <a:solidFill>
            <a:srgbClr val="FFFF00"/>
          </a:solidFill>
          <a:ln>
            <a:solidFill>
              <a:schemeClr val="tx1"/>
            </a:solidFill>
          </a:ln>
        </p:spPr>
        <p:txBody>
          <a:bodyPr wrap="none" rtlCol="0">
            <a:spAutoFit/>
          </a:bodyPr>
          <a:lstStyle/>
          <a:p>
            <a:r>
              <a:rPr lang="en-US" dirty="0"/>
              <a:t>Channel Coding</a:t>
            </a:r>
          </a:p>
        </p:txBody>
      </p:sp>
      <p:sp>
        <p:nvSpPr>
          <p:cNvPr id="41" name="TextBox 40">
            <a:extLst>
              <a:ext uri="{FF2B5EF4-FFF2-40B4-BE49-F238E27FC236}">
                <a16:creationId xmlns:a16="http://schemas.microsoft.com/office/drawing/2014/main" id="{C2F7F185-3F3D-5A45-BEB9-FF0442402BDB}"/>
              </a:ext>
            </a:extLst>
          </p:cNvPr>
          <p:cNvSpPr txBox="1"/>
          <p:nvPr/>
        </p:nvSpPr>
        <p:spPr>
          <a:xfrm>
            <a:off x="7512858" y="2960600"/>
            <a:ext cx="2471574" cy="369332"/>
          </a:xfrm>
          <a:prstGeom prst="rect">
            <a:avLst/>
          </a:prstGeom>
          <a:solidFill>
            <a:srgbClr val="FF0000"/>
          </a:solidFill>
          <a:ln>
            <a:solidFill>
              <a:schemeClr val="tx1"/>
            </a:solidFill>
          </a:ln>
        </p:spPr>
        <p:txBody>
          <a:bodyPr wrap="none" rtlCol="0">
            <a:spAutoFit/>
          </a:bodyPr>
          <a:lstStyle/>
          <a:p>
            <a:r>
              <a:rPr lang="en-US" dirty="0"/>
              <a:t>Transmission Channel</a:t>
            </a:r>
          </a:p>
        </p:txBody>
      </p:sp>
      <p:sp>
        <p:nvSpPr>
          <p:cNvPr id="42" name="TextBox 41">
            <a:extLst>
              <a:ext uri="{FF2B5EF4-FFF2-40B4-BE49-F238E27FC236}">
                <a16:creationId xmlns:a16="http://schemas.microsoft.com/office/drawing/2014/main" id="{1B0633BA-FAA9-6546-88B3-252469230D9A}"/>
              </a:ext>
            </a:extLst>
          </p:cNvPr>
          <p:cNvSpPr txBox="1"/>
          <p:nvPr/>
        </p:nvSpPr>
        <p:spPr>
          <a:xfrm>
            <a:off x="7643214" y="4355695"/>
            <a:ext cx="2210862" cy="369332"/>
          </a:xfrm>
          <a:prstGeom prst="rect">
            <a:avLst/>
          </a:prstGeom>
          <a:solidFill>
            <a:srgbClr val="FFFF00"/>
          </a:solidFill>
          <a:ln>
            <a:solidFill>
              <a:schemeClr val="tx1"/>
            </a:solidFill>
          </a:ln>
        </p:spPr>
        <p:txBody>
          <a:bodyPr wrap="none" rtlCol="0">
            <a:spAutoFit/>
          </a:bodyPr>
          <a:lstStyle/>
          <a:p>
            <a:r>
              <a:rPr lang="en-US" dirty="0"/>
              <a:t>Channel De-Coding</a:t>
            </a:r>
          </a:p>
        </p:txBody>
      </p:sp>
      <p:sp>
        <p:nvSpPr>
          <p:cNvPr id="43" name="TextBox 42">
            <a:extLst>
              <a:ext uri="{FF2B5EF4-FFF2-40B4-BE49-F238E27FC236}">
                <a16:creationId xmlns:a16="http://schemas.microsoft.com/office/drawing/2014/main" id="{1489F132-FF6E-2F49-BAA2-50131EB24653}"/>
              </a:ext>
            </a:extLst>
          </p:cNvPr>
          <p:cNvSpPr txBox="1"/>
          <p:nvPr/>
        </p:nvSpPr>
        <p:spPr>
          <a:xfrm>
            <a:off x="4608087" y="4362022"/>
            <a:ext cx="2133918" cy="369332"/>
          </a:xfrm>
          <a:prstGeom prst="rect">
            <a:avLst/>
          </a:prstGeom>
          <a:solidFill>
            <a:srgbClr val="7030A0"/>
          </a:solidFill>
          <a:ln>
            <a:solidFill>
              <a:schemeClr val="tx1"/>
            </a:solidFill>
          </a:ln>
        </p:spPr>
        <p:txBody>
          <a:bodyPr wrap="none" rtlCol="0">
            <a:spAutoFit/>
          </a:bodyPr>
          <a:lstStyle/>
          <a:p>
            <a:r>
              <a:rPr lang="en-US" dirty="0">
                <a:solidFill>
                  <a:schemeClr val="bg1">
                    <a:lumMod val="10000"/>
                  </a:schemeClr>
                </a:solidFill>
              </a:rPr>
              <a:t>Source De-Coding</a:t>
            </a:r>
          </a:p>
        </p:txBody>
      </p:sp>
      <p:sp>
        <p:nvSpPr>
          <p:cNvPr id="44" name="TextBox 43">
            <a:extLst>
              <a:ext uri="{FF2B5EF4-FFF2-40B4-BE49-F238E27FC236}">
                <a16:creationId xmlns:a16="http://schemas.microsoft.com/office/drawing/2014/main" id="{5E7C0756-8E86-0C42-AD90-693EA1873E33}"/>
              </a:ext>
            </a:extLst>
          </p:cNvPr>
          <p:cNvSpPr txBox="1"/>
          <p:nvPr/>
        </p:nvSpPr>
        <p:spPr>
          <a:xfrm>
            <a:off x="2061193" y="4231578"/>
            <a:ext cx="1736373" cy="646331"/>
          </a:xfrm>
          <a:prstGeom prst="rect">
            <a:avLst/>
          </a:prstGeom>
          <a:solidFill>
            <a:srgbClr val="00B050"/>
          </a:solidFill>
          <a:ln>
            <a:solidFill>
              <a:schemeClr val="tx1"/>
            </a:solidFill>
          </a:ln>
        </p:spPr>
        <p:txBody>
          <a:bodyPr wrap="none" rtlCol="0">
            <a:spAutoFit/>
          </a:bodyPr>
          <a:lstStyle/>
          <a:p>
            <a:r>
              <a:rPr lang="en-US" dirty="0"/>
              <a:t>Reconstructed </a:t>
            </a:r>
          </a:p>
          <a:p>
            <a:pPr algn="ctr"/>
            <a:r>
              <a:rPr lang="en-US" dirty="0"/>
              <a:t>Source</a:t>
            </a:r>
          </a:p>
        </p:txBody>
      </p:sp>
      <p:cxnSp>
        <p:nvCxnSpPr>
          <p:cNvPr id="7" name="Straight Arrow Connector 6">
            <a:extLst>
              <a:ext uri="{FF2B5EF4-FFF2-40B4-BE49-F238E27FC236}">
                <a16:creationId xmlns:a16="http://schemas.microsoft.com/office/drawing/2014/main" id="{E12326DC-F544-6547-9347-67204C099527}"/>
              </a:ext>
            </a:extLst>
          </p:cNvPr>
          <p:cNvCxnSpPr>
            <a:stCxn id="3" idx="3"/>
            <a:endCxn id="4" idx="1"/>
          </p:cNvCxnSpPr>
          <p:nvPr/>
        </p:nvCxnSpPr>
        <p:spPr>
          <a:xfrm>
            <a:off x="3230635" y="1918783"/>
            <a:ext cx="1446000"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C2B2D8-3C57-F441-A571-554EB1C2DF8A}"/>
              </a:ext>
            </a:extLst>
          </p:cNvPr>
          <p:cNvCxnSpPr/>
          <p:nvPr/>
        </p:nvCxnSpPr>
        <p:spPr>
          <a:xfrm>
            <a:off x="6370324" y="1934836"/>
            <a:ext cx="1446000"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EB4AED-494A-D54E-BEBC-20CD56FA6D1B}"/>
              </a:ext>
            </a:extLst>
          </p:cNvPr>
          <p:cNvCxnSpPr>
            <a:cxnSpLocks/>
            <a:stCxn id="5" idx="2"/>
            <a:endCxn id="41" idx="0"/>
          </p:cNvCxnSpPr>
          <p:nvPr/>
        </p:nvCxnSpPr>
        <p:spPr>
          <a:xfrm flipH="1">
            <a:off x="8748645" y="2103450"/>
            <a:ext cx="4198" cy="85715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33D76BE-E9C6-F541-BDF4-567BCDB2B7EF}"/>
              </a:ext>
            </a:extLst>
          </p:cNvPr>
          <p:cNvCxnSpPr>
            <a:cxnSpLocks/>
            <a:endCxn id="42" idx="0"/>
          </p:cNvCxnSpPr>
          <p:nvPr/>
        </p:nvCxnSpPr>
        <p:spPr>
          <a:xfrm>
            <a:off x="8748645" y="3349705"/>
            <a:ext cx="0" cy="100599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4518D40-0737-5642-9A74-CEE58BCB016A}"/>
              </a:ext>
            </a:extLst>
          </p:cNvPr>
          <p:cNvCxnSpPr>
            <a:cxnSpLocks/>
            <a:endCxn id="43" idx="3"/>
          </p:cNvCxnSpPr>
          <p:nvPr/>
        </p:nvCxnSpPr>
        <p:spPr>
          <a:xfrm flipH="1">
            <a:off x="6742005" y="4540362"/>
            <a:ext cx="901210" cy="6327"/>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7684E2-44AC-F344-A5C1-777E2034A1CB}"/>
              </a:ext>
            </a:extLst>
          </p:cNvPr>
          <p:cNvCxnSpPr>
            <a:cxnSpLocks/>
            <a:stCxn id="43" idx="1"/>
            <a:endCxn id="44" idx="3"/>
          </p:cNvCxnSpPr>
          <p:nvPr/>
        </p:nvCxnSpPr>
        <p:spPr>
          <a:xfrm flipH="1">
            <a:off x="3797565" y="4546689"/>
            <a:ext cx="810522" cy="8055"/>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6E28CBD-A910-B84C-BCE0-28BB00678012}"/>
              </a:ext>
            </a:extLst>
          </p:cNvPr>
          <p:cNvSpPr txBox="1"/>
          <p:nvPr/>
        </p:nvSpPr>
        <p:spPr>
          <a:xfrm>
            <a:off x="1648167" y="5875603"/>
            <a:ext cx="7878787" cy="923330"/>
          </a:xfrm>
          <a:prstGeom prst="rect">
            <a:avLst/>
          </a:prstGeom>
          <a:noFill/>
          <a:ln w="28575">
            <a:solidFill>
              <a:srgbClr val="FF0000"/>
            </a:solidFill>
          </a:ln>
        </p:spPr>
        <p:txBody>
          <a:bodyPr wrap="square" rtlCol="0">
            <a:spAutoFit/>
          </a:bodyPr>
          <a:lstStyle/>
          <a:p>
            <a:r>
              <a:rPr lang="en-US" dirty="0"/>
              <a:t>The Discrete Cosine Transform is one of the techniques that has become popular and widely used for source coding purposes, thanks to its capability to reduce redundancies in the data and easy computation.</a:t>
            </a:r>
          </a:p>
        </p:txBody>
      </p:sp>
      <p:sp>
        <p:nvSpPr>
          <p:cNvPr id="23" name="TextBox 22">
            <a:extLst>
              <a:ext uri="{FF2B5EF4-FFF2-40B4-BE49-F238E27FC236}">
                <a16:creationId xmlns:a16="http://schemas.microsoft.com/office/drawing/2014/main" id="{6C9E7784-9E27-534E-8E08-2D1A06285972}"/>
              </a:ext>
            </a:extLst>
          </p:cNvPr>
          <p:cNvSpPr txBox="1"/>
          <p:nvPr/>
        </p:nvSpPr>
        <p:spPr>
          <a:xfrm>
            <a:off x="1816959" y="880190"/>
            <a:ext cx="1802560" cy="830997"/>
          </a:xfrm>
          <a:prstGeom prst="rect">
            <a:avLst/>
          </a:prstGeom>
          <a:solidFill>
            <a:srgbClr val="00B0F0"/>
          </a:solidFill>
          <a:ln>
            <a:solidFill>
              <a:schemeClr val="tx2"/>
            </a:solidFill>
          </a:ln>
        </p:spPr>
        <p:txBody>
          <a:bodyPr wrap="square" rtlCol="0">
            <a:spAutoFit/>
          </a:bodyPr>
          <a:lstStyle/>
          <a:p>
            <a:pPr algn="ctr"/>
            <a:r>
              <a:rPr lang="en-US" sz="1600" dirty="0"/>
              <a:t>1D, 2D, … ND form of discrete information </a:t>
            </a:r>
          </a:p>
        </p:txBody>
      </p:sp>
      <p:sp>
        <p:nvSpPr>
          <p:cNvPr id="69" name="TextBox 68">
            <a:extLst>
              <a:ext uri="{FF2B5EF4-FFF2-40B4-BE49-F238E27FC236}">
                <a16:creationId xmlns:a16="http://schemas.microsoft.com/office/drawing/2014/main" id="{CAF4ACD7-C9AE-9F45-9FDC-7F9683665A84}"/>
              </a:ext>
            </a:extLst>
          </p:cNvPr>
          <p:cNvSpPr txBox="1"/>
          <p:nvPr/>
        </p:nvSpPr>
        <p:spPr>
          <a:xfrm>
            <a:off x="4630717" y="1057010"/>
            <a:ext cx="1802560" cy="584775"/>
          </a:xfrm>
          <a:prstGeom prst="rect">
            <a:avLst/>
          </a:prstGeom>
          <a:solidFill>
            <a:srgbClr val="00B0F0"/>
          </a:solidFill>
          <a:ln>
            <a:solidFill>
              <a:schemeClr val="tx2"/>
            </a:solidFill>
          </a:ln>
        </p:spPr>
        <p:txBody>
          <a:bodyPr wrap="square" rtlCol="0">
            <a:spAutoFit/>
          </a:bodyPr>
          <a:lstStyle/>
          <a:p>
            <a:pPr algn="ctr"/>
            <a:r>
              <a:rPr lang="en-US" sz="1600" dirty="0"/>
              <a:t>Removes data redundancies</a:t>
            </a:r>
          </a:p>
        </p:txBody>
      </p:sp>
      <p:sp>
        <p:nvSpPr>
          <p:cNvPr id="70" name="TextBox 69">
            <a:extLst>
              <a:ext uri="{FF2B5EF4-FFF2-40B4-BE49-F238E27FC236}">
                <a16:creationId xmlns:a16="http://schemas.microsoft.com/office/drawing/2014/main" id="{46DD42F6-8032-E245-8139-C4F39DCE7B19}"/>
              </a:ext>
            </a:extLst>
          </p:cNvPr>
          <p:cNvSpPr txBox="1"/>
          <p:nvPr/>
        </p:nvSpPr>
        <p:spPr>
          <a:xfrm>
            <a:off x="7507599" y="1077687"/>
            <a:ext cx="2471574" cy="584775"/>
          </a:xfrm>
          <a:prstGeom prst="rect">
            <a:avLst/>
          </a:prstGeom>
          <a:solidFill>
            <a:srgbClr val="00B0F0"/>
          </a:solidFill>
          <a:ln>
            <a:solidFill>
              <a:schemeClr val="tx2"/>
            </a:solidFill>
          </a:ln>
        </p:spPr>
        <p:txBody>
          <a:bodyPr wrap="square" rtlCol="0">
            <a:spAutoFit/>
          </a:bodyPr>
          <a:lstStyle/>
          <a:p>
            <a:pPr algn="ctr"/>
            <a:r>
              <a:rPr lang="en-US" sz="1600" dirty="0"/>
              <a:t>Adds Channel Tailored Redundancies </a:t>
            </a:r>
          </a:p>
        </p:txBody>
      </p:sp>
      <p:sp>
        <p:nvSpPr>
          <p:cNvPr id="71" name="TextBox 70">
            <a:extLst>
              <a:ext uri="{FF2B5EF4-FFF2-40B4-BE49-F238E27FC236}">
                <a16:creationId xmlns:a16="http://schemas.microsoft.com/office/drawing/2014/main" id="{362A74A9-13FA-4545-A54A-80BE7A9F835A}"/>
              </a:ext>
            </a:extLst>
          </p:cNvPr>
          <p:cNvSpPr txBox="1"/>
          <p:nvPr/>
        </p:nvSpPr>
        <p:spPr>
          <a:xfrm>
            <a:off x="7507599" y="4892031"/>
            <a:ext cx="2471574" cy="584775"/>
          </a:xfrm>
          <a:prstGeom prst="rect">
            <a:avLst/>
          </a:prstGeom>
          <a:solidFill>
            <a:srgbClr val="00B0F0"/>
          </a:solidFill>
          <a:ln>
            <a:solidFill>
              <a:schemeClr val="tx2"/>
            </a:solidFill>
          </a:ln>
        </p:spPr>
        <p:txBody>
          <a:bodyPr wrap="square" rtlCol="0">
            <a:spAutoFit/>
          </a:bodyPr>
          <a:lstStyle/>
          <a:p>
            <a:pPr algn="ctr"/>
            <a:r>
              <a:rPr lang="en-US" sz="1600" dirty="0"/>
              <a:t>Removes Channel Tailored Redundancies </a:t>
            </a:r>
          </a:p>
        </p:txBody>
      </p:sp>
      <p:sp>
        <p:nvSpPr>
          <p:cNvPr id="72" name="TextBox 71">
            <a:extLst>
              <a:ext uri="{FF2B5EF4-FFF2-40B4-BE49-F238E27FC236}">
                <a16:creationId xmlns:a16="http://schemas.microsoft.com/office/drawing/2014/main" id="{2F9868AC-CB21-4847-949C-5D49A1FB75A6}"/>
              </a:ext>
            </a:extLst>
          </p:cNvPr>
          <p:cNvSpPr txBox="1"/>
          <p:nvPr/>
        </p:nvSpPr>
        <p:spPr>
          <a:xfrm>
            <a:off x="4663920" y="4861120"/>
            <a:ext cx="2022252" cy="584775"/>
          </a:xfrm>
          <a:prstGeom prst="rect">
            <a:avLst/>
          </a:prstGeom>
          <a:solidFill>
            <a:srgbClr val="00B0F0"/>
          </a:solidFill>
          <a:ln>
            <a:solidFill>
              <a:schemeClr val="tx2"/>
            </a:solidFill>
          </a:ln>
        </p:spPr>
        <p:txBody>
          <a:bodyPr wrap="square" rtlCol="0">
            <a:spAutoFit/>
          </a:bodyPr>
          <a:lstStyle/>
          <a:p>
            <a:pPr algn="ctr"/>
            <a:r>
              <a:rPr lang="en-US" sz="1600" dirty="0"/>
              <a:t>Reconstructs original data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69" grpId="0" animBg="1"/>
      <p:bldP spid="70" grpId="0" animBg="1"/>
      <p:bldP spid="71" grpId="0" animBg="1"/>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234001" y="37111"/>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Motivation </a:t>
            </a:r>
          </a:p>
        </p:txBody>
      </p:sp>
      <p:sp>
        <p:nvSpPr>
          <p:cNvPr id="22" name="TextBox 21">
            <a:extLst>
              <a:ext uri="{FF2B5EF4-FFF2-40B4-BE49-F238E27FC236}">
                <a16:creationId xmlns:a16="http://schemas.microsoft.com/office/drawing/2014/main" id="{26E28CBD-A910-B84C-BCE0-28BB00678012}"/>
              </a:ext>
            </a:extLst>
          </p:cNvPr>
          <p:cNvSpPr txBox="1"/>
          <p:nvPr/>
        </p:nvSpPr>
        <p:spPr>
          <a:xfrm>
            <a:off x="1401933" y="6085312"/>
            <a:ext cx="10292225" cy="646331"/>
          </a:xfrm>
          <a:prstGeom prst="rect">
            <a:avLst/>
          </a:prstGeom>
          <a:noFill/>
          <a:ln w="28575">
            <a:solidFill>
              <a:srgbClr val="FF0000"/>
            </a:solidFill>
          </a:ln>
        </p:spPr>
        <p:txBody>
          <a:bodyPr wrap="square" rtlCol="0">
            <a:spAutoFit/>
          </a:bodyPr>
          <a:lstStyle/>
          <a:p>
            <a:r>
              <a:rPr lang="en-US" dirty="0"/>
              <a:t>The DCT decorrelates the data in order to provide coefficients that can be encoded independently without losing compression efficiency. </a:t>
            </a:r>
          </a:p>
        </p:txBody>
      </p:sp>
      <p:grpSp>
        <p:nvGrpSpPr>
          <p:cNvPr id="13" name="Group 12">
            <a:extLst>
              <a:ext uri="{FF2B5EF4-FFF2-40B4-BE49-F238E27FC236}">
                <a16:creationId xmlns:a16="http://schemas.microsoft.com/office/drawing/2014/main" id="{BC0C19AF-2FD1-6245-9AC3-AD342A7D1794}"/>
              </a:ext>
            </a:extLst>
          </p:cNvPr>
          <p:cNvGrpSpPr/>
          <p:nvPr/>
        </p:nvGrpSpPr>
        <p:grpSpPr>
          <a:xfrm>
            <a:off x="3296132" y="1795566"/>
            <a:ext cx="5576782" cy="4207969"/>
            <a:chOff x="1772132" y="1795565"/>
            <a:chExt cx="5576782" cy="4207969"/>
          </a:xfrm>
        </p:grpSpPr>
        <p:pic>
          <p:nvPicPr>
            <p:cNvPr id="6" name="Picture 5">
              <a:extLst>
                <a:ext uri="{FF2B5EF4-FFF2-40B4-BE49-F238E27FC236}">
                  <a16:creationId xmlns:a16="http://schemas.microsoft.com/office/drawing/2014/main" id="{03DE3655-5F4D-3A4D-BCE7-4D4EBC0BE264}"/>
                </a:ext>
              </a:extLst>
            </p:cNvPr>
            <p:cNvPicPr>
              <a:picLocks noChangeAspect="1"/>
            </p:cNvPicPr>
            <p:nvPr/>
          </p:nvPicPr>
          <p:blipFill>
            <a:blip r:embed="rId2"/>
            <a:stretch>
              <a:fillRect/>
            </a:stretch>
          </p:blipFill>
          <p:spPr>
            <a:xfrm>
              <a:off x="1772132" y="2248526"/>
              <a:ext cx="2364911" cy="1658156"/>
            </a:xfrm>
            <a:prstGeom prst="rect">
              <a:avLst/>
            </a:prstGeom>
          </p:spPr>
        </p:pic>
        <p:pic>
          <p:nvPicPr>
            <p:cNvPr id="8" name="Picture 7">
              <a:extLst>
                <a:ext uri="{FF2B5EF4-FFF2-40B4-BE49-F238E27FC236}">
                  <a16:creationId xmlns:a16="http://schemas.microsoft.com/office/drawing/2014/main" id="{4637BB07-5EFE-044C-B328-9325C8C8DE08}"/>
                </a:ext>
              </a:extLst>
            </p:cNvPr>
            <p:cNvPicPr>
              <a:picLocks noChangeAspect="1"/>
            </p:cNvPicPr>
            <p:nvPr/>
          </p:nvPicPr>
          <p:blipFill>
            <a:blip r:embed="rId3"/>
            <a:stretch>
              <a:fillRect/>
            </a:stretch>
          </p:blipFill>
          <p:spPr>
            <a:xfrm>
              <a:off x="1772133" y="4301740"/>
              <a:ext cx="2364911" cy="1658156"/>
            </a:xfrm>
            <a:prstGeom prst="rect">
              <a:avLst/>
            </a:prstGeom>
          </p:spPr>
        </p:pic>
        <p:pic>
          <p:nvPicPr>
            <p:cNvPr id="9" name="Picture 8">
              <a:extLst>
                <a:ext uri="{FF2B5EF4-FFF2-40B4-BE49-F238E27FC236}">
                  <a16:creationId xmlns:a16="http://schemas.microsoft.com/office/drawing/2014/main" id="{783C1AD7-1DF3-7745-A101-DDA23482C6E1}"/>
                </a:ext>
              </a:extLst>
            </p:cNvPr>
            <p:cNvPicPr>
              <a:picLocks noChangeAspect="1"/>
            </p:cNvPicPr>
            <p:nvPr/>
          </p:nvPicPr>
          <p:blipFill>
            <a:blip r:embed="rId4"/>
            <a:stretch>
              <a:fillRect/>
            </a:stretch>
          </p:blipFill>
          <p:spPr>
            <a:xfrm>
              <a:off x="4396586" y="2137787"/>
              <a:ext cx="2691266" cy="1925092"/>
            </a:xfrm>
            <a:prstGeom prst="rect">
              <a:avLst/>
            </a:prstGeom>
          </p:spPr>
        </p:pic>
        <p:pic>
          <p:nvPicPr>
            <p:cNvPr id="10" name="Picture 9">
              <a:extLst>
                <a:ext uri="{FF2B5EF4-FFF2-40B4-BE49-F238E27FC236}">
                  <a16:creationId xmlns:a16="http://schemas.microsoft.com/office/drawing/2014/main" id="{B6122165-D5D6-8841-A4B4-19D6E86C2245}"/>
                </a:ext>
              </a:extLst>
            </p:cNvPr>
            <p:cNvPicPr>
              <a:picLocks noChangeAspect="1"/>
            </p:cNvPicPr>
            <p:nvPr/>
          </p:nvPicPr>
          <p:blipFill>
            <a:blip r:embed="rId5"/>
            <a:stretch>
              <a:fillRect/>
            </a:stretch>
          </p:blipFill>
          <p:spPr>
            <a:xfrm>
              <a:off x="4396586" y="4203933"/>
              <a:ext cx="2952328" cy="1799601"/>
            </a:xfrm>
            <a:prstGeom prst="rect">
              <a:avLst/>
            </a:prstGeom>
          </p:spPr>
        </p:pic>
        <p:sp>
          <p:nvSpPr>
            <p:cNvPr id="11" name="TextBox 10">
              <a:extLst>
                <a:ext uri="{FF2B5EF4-FFF2-40B4-BE49-F238E27FC236}">
                  <a16:creationId xmlns:a16="http://schemas.microsoft.com/office/drawing/2014/main" id="{C3F2B484-D871-7446-A540-8A80B40142DE}"/>
                </a:ext>
              </a:extLst>
            </p:cNvPr>
            <p:cNvSpPr txBox="1"/>
            <p:nvPr/>
          </p:nvSpPr>
          <p:spPr>
            <a:xfrm>
              <a:off x="4264859" y="1812169"/>
              <a:ext cx="2954720" cy="369332"/>
            </a:xfrm>
            <a:prstGeom prst="rect">
              <a:avLst/>
            </a:prstGeom>
            <a:noFill/>
          </p:spPr>
          <p:txBody>
            <a:bodyPr wrap="none" rtlCol="0">
              <a:spAutoFit/>
            </a:bodyPr>
            <a:lstStyle/>
            <a:p>
              <a:r>
                <a:rPr lang="en-US" dirty="0"/>
                <a:t>Normalized Autocorrelation</a:t>
              </a:r>
            </a:p>
          </p:txBody>
        </p:sp>
        <p:sp>
          <p:nvSpPr>
            <p:cNvPr id="12" name="TextBox 11">
              <a:extLst>
                <a:ext uri="{FF2B5EF4-FFF2-40B4-BE49-F238E27FC236}">
                  <a16:creationId xmlns:a16="http://schemas.microsoft.com/office/drawing/2014/main" id="{FB6E4740-CAC9-9F45-8AD0-750815FF63DB}"/>
                </a:ext>
              </a:extLst>
            </p:cNvPr>
            <p:cNvSpPr txBox="1"/>
            <p:nvPr/>
          </p:nvSpPr>
          <p:spPr>
            <a:xfrm>
              <a:off x="2002588" y="1795565"/>
              <a:ext cx="1787669" cy="369332"/>
            </a:xfrm>
            <a:prstGeom prst="rect">
              <a:avLst/>
            </a:prstGeom>
            <a:noFill/>
          </p:spPr>
          <p:txBody>
            <a:bodyPr wrap="none" rtlCol="0">
              <a:spAutoFit/>
            </a:bodyPr>
            <a:lstStyle/>
            <a:p>
              <a:r>
                <a:rPr lang="en-US" dirty="0"/>
                <a:t>Source 2D data</a:t>
              </a:r>
            </a:p>
          </p:txBody>
        </p:sp>
      </p:grpSp>
      <p:sp>
        <p:nvSpPr>
          <p:cNvPr id="31" name="TextBox 30">
            <a:extLst>
              <a:ext uri="{FF2B5EF4-FFF2-40B4-BE49-F238E27FC236}">
                <a16:creationId xmlns:a16="http://schemas.microsoft.com/office/drawing/2014/main" id="{810DBEC5-993C-B443-A11E-36EB818D6367}"/>
              </a:ext>
            </a:extLst>
          </p:cNvPr>
          <p:cNvSpPr txBox="1"/>
          <p:nvPr/>
        </p:nvSpPr>
        <p:spPr>
          <a:xfrm>
            <a:off x="1401934" y="1092565"/>
            <a:ext cx="10292225" cy="646331"/>
          </a:xfrm>
          <a:prstGeom prst="rect">
            <a:avLst/>
          </a:prstGeom>
          <a:noFill/>
          <a:ln w="28575">
            <a:solidFill>
              <a:srgbClr val="FF0000"/>
            </a:solidFill>
          </a:ln>
        </p:spPr>
        <p:txBody>
          <a:bodyPr wrap="square" rtlCol="0">
            <a:spAutoFit/>
          </a:bodyPr>
          <a:lstStyle/>
          <a:p>
            <a:r>
              <a:rPr lang="en-US" dirty="0"/>
              <a:t>Correlated data require resources for storing or transmission that could be reduced if compression is applied. </a:t>
            </a:r>
          </a:p>
        </p:txBody>
      </p:sp>
    </p:spTree>
    <p:extLst>
      <p:ext uri="{BB962C8B-B14F-4D97-AF65-F5344CB8AC3E}">
        <p14:creationId xmlns:p14="http://schemas.microsoft.com/office/powerpoint/2010/main" val="101009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091761" y="113321"/>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1D definition</a:t>
            </a:r>
          </a:p>
        </p:txBody>
      </p:sp>
      <p:grpSp>
        <p:nvGrpSpPr>
          <p:cNvPr id="15" name="Group 14">
            <a:extLst>
              <a:ext uri="{FF2B5EF4-FFF2-40B4-BE49-F238E27FC236}">
                <a16:creationId xmlns:a16="http://schemas.microsoft.com/office/drawing/2014/main" id="{4690F180-A91E-E74D-A72C-2A7919230CC9}"/>
              </a:ext>
            </a:extLst>
          </p:cNvPr>
          <p:cNvGrpSpPr/>
          <p:nvPr/>
        </p:nvGrpSpPr>
        <p:grpSpPr>
          <a:xfrm>
            <a:off x="2148402" y="1234728"/>
            <a:ext cx="7878787" cy="2708188"/>
            <a:chOff x="177361" y="980728"/>
            <a:chExt cx="7878787" cy="2708188"/>
          </a:xfrm>
        </p:grpSpPr>
        <p:sp>
          <p:nvSpPr>
            <p:cNvPr id="31" name="TextBox 30">
              <a:extLst>
                <a:ext uri="{FF2B5EF4-FFF2-40B4-BE49-F238E27FC236}">
                  <a16:creationId xmlns:a16="http://schemas.microsoft.com/office/drawing/2014/main" id="{810DBEC5-993C-B443-A11E-36EB818D6367}"/>
                </a:ext>
              </a:extLst>
            </p:cNvPr>
            <p:cNvSpPr txBox="1"/>
            <p:nvPr/>
          </p:nvSpPr>
          <p:spPr>
            <a:xfrm>
              <a:off x="177361" y="980728"/>
              <a:ext cx="7878787" cy="400110"/>
            </a:xfrm>
            <a:prstGeom prst="rect">
              <a:avLst/>
            </a:prstGeom>
            <a:noFill/>
            <a:ln w="28575">
              <a:solidFill>
                <a:srgbClr val="FF0000"/>
              </a:solidFill>
            </a:ln>
          </p:spPr>
          <p:txBody>
            <a:bodyPr wrap="square" rtlCol="0">
              <a:spAutoFit/>
            </a:bodyPr>
            <a:lstStyle/>
            <a:p>
              <a:r>
                <a:rPr lang="en-US" sz="2000" dirty="0"/>
                <a:t>The DCT of a 1D sequence of length N is: </a:t>
              </a:r>
            </a:p>
          </p:txBody>
        </p:sp>
        <p:pic>
          <p:nvPicPr>
            <p:cNvPr id="4" name="Picture 3">
              <a:extLst>
                <a:ext uri="{FF2B5EF4-FFF2-40B4-BE49-F238E27FC236}">
                  <a16:creationId xmlns:a16="http://schemas.microsoft.com/office/drawing/2014/main" id="{9342A311-8C6E-A248-BF12-524DB7BAAF39}"/>
                </a:ext>
              </a:extLst>
            </p:cNvPr>
            <p:cNvPicPr>
              <a:picLocks noChangeAspect="1"/>
            </p:cNvPicPr>
            <p:nvPr/>
          </p:nvPicPr>
          <p:blipFill>
            <a:blip r:embed="rId2"/>
            <a:stretch>
              <a:fillRect/>
            </a:stretch>
          </p:blipFill>
          <p:spPr>
            <a:xfrm>
              <a:off x="1710638" y="3153743"/>
              <a:ext cx="3124917" cy="535173"/>
            </a:xfrm>
            <a:prstGeom prst="rect">
              <a:avLst/>
            </a:prstGeom>
          </p:spPr>
        </p:pic>
        <p:pic>
          <p:nvPicPr>
            <p:cNvPr id="5" name="Picture 4">
              <a:extLst>
                <a:ext uri="{FF2B5EF4-FFF2-40B4-BE49-F238E27FC236}">
                  <a16:creationId xmlns:a16="http://schemas.microsoft.com/office/drawing/2014/main" id="{B0025F6F-FA9D-4D49-8313-9C49C0727612}"/>
                </a:ext>
              </a:extLst>
            </p:cNvPr>
            <p:cNvPicPr>
              <a:picLocks noChangeAspect="1"/>
            </p:cNvPicPr>
            <p:nvPr/>
          </p:nvPicPr>
          <p:blipFill>
            <a:blip r:embed="rId3"/>
            <a:stretch>
              <a:fillRect/>
            </a:stretch>
          </p:blipFill>
          <p:spPr>
            <a:xfrm>
              <a:off x="1495335" y="2432882"/>
              <a:ext cx="3340220" cy="535173"/>
            </a:xfrm>
            <a:prstGeom prst="rect">
              <a:avLst/>
            </a:prstGeom>
          </p:spPr>
        </p:pic>
        <p:pic>
          <p:nvPicPr>
            <p:cNvPr id="13" name="Picture 12">
              <a:extLst>
                <a:ext uri="{FF2B5EF4-FFF2-40B4-BE49-F238E27FC236}">
                  <a16:creationId xmlns:a16="http://schemas.microsoft.com/office/drawing/2014/main" id="{7AC6B4A3-72FE-9E4E-9DF1-2DFC9833782B}"/>
                </a:ext>
              </a:extLst>
            </p:cNvPr>
            <p:cNvPicPr>
              <a:picLocks noChangeAspect="1"/>
            </p:cNvPicPr>
            <p:nvPr/>
          </p:nvPicPr>
          <p:blipFill>
            <a:blip r:embed="rId4"/>
            <a:stretch>
              <a:fillRect/>
            </a:stretch>
          </p:blipFill>
          <p:spPr>
            <a:xfrm>
              <a:off x="1495335" y="1643583"/>
              <a:ext cx="6245475" cy="665761"/>
            </a:xfrm>
            <a:prstGeom prst="rect">
              <a:avLst/>
            </a:prstGeom>
          </p:spPr>
        </p:pic>
      </p:grpSp>
      <p:sp>
        <p:nvSpPr>
          <p:cNvPr id="17" name="TextBox 16">
            <a:extLst>
              <a:ext uri="{FF2B5EF4-FFF2-40B4-BE49-F238E27FC236}">
                <a16:creationId xmlns:a16="http://schemas.microsoft.com/office/drawing/2014/main" id="{AFF76445-31EA-5947-B242-471E2729FBE7}"/>
              </a:ext>
            </a:extLst>
          </p:cNvPr>
          <p:cNvSpPr txBox="1"/>
          <p:nvPr/>
        </p:nvSpPr>
        <p:spPr>
          <a:xfrm>
            <a:off x="2098855" y="4459267"/>
            <a:ext cx="7928334" cy="400110"/>
          </a:xfrm>
          <a:prstGeom prst="rect">
            <a:avLst/>
          </a:prstGeom>
          <a:noFill/>
          <a:ln w="28575">
            <a:solidFill>
              <a:srgbClr val="FF0000"/>
            </a:solidFill>
          </a:ln>
        </p:spPr>
        <p:txBody>
          <a:bodyPr wrap="square" rtlCol="0">
            <a:spAutoFit/>
          </a:bodyPr>
          <a:lstStyle/>
          <a:p>
            <a:r>
              <a:rPr lang="en-US" sz="2000" dirty="0"/>
              <a:t>Similarly the inverse DCT is defined as: </a:t>
            </a:r>
          </a:p>
        </p:txBody>
      </p:sp>
      <p:pic>
        <p:nvPicPr>
          <p:cNvPr id="16" name="Picture 15">
            <a:extLst>
              <a:ext uri="{FF2B5EF4-FFF2-40B4-BE49-F238E27FC236}">
                <a16:creationId xmlns:a16="http://schemas.microsoft.com/office/drawing/2014/main" id="{D208B2D6-5E77-274F-AC5C-7C538EAE40E0}"/>
              </a:ext>
            </a:extLst>
          </p:cNvPr>
          <p:cNvPicPr>
            <a:picLocks noChangeAspect="1"/>
          </p:cNvPicPr>
          <p:nvPr/>
        </p:nvPicPr>
        <p:blipFill>
          <a:blip r:embed="rId5"/>
          <a:stretch>
            <a:fillRect/>
          </a:stretch>
        </p:blipFill>
        <p:spPr>
          <a:xfrm>
            <a:off x="2798625" y="5119879"/>
            <a:ext cx="6913226" cy="754812"/>
          </a:xfrm>
          <a:prstGeom prst="rect">
            <a:avLst/>
          </a:prstGeom>
        </p:spPr>
      </p:pic>
    </p:spTree>
    <p:extLst>
      <p:ext uri="{BB962C8B-B14F-4D97-AF65-F5344CB8AC3E}">
        <p14:creationId xmlns:p14="http://schemas.microsoft.com/office/powerpoint/2010/main" val="756328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3DCFD3-A9CA-0647-BC83-CA614FB91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553" y="3065023"/>
            <a:ext cx="6941967" cy="3731985"/>
          </a:xfrm>
          <a:prstGeom prst="rect">
            <a:avLst/>
          </a:prstGeom>
        </p:spPr>
      </p:pic>
      <p:sp>
        <p:nvSpPr>
          <p:cNvPr id="25604" name="Rectangle 2">
            <a:extLst>
              <a:ext uri="{FF2B5EF4-FFF2-40B4-BE49-F238E27FC236}">
                <a16:creationId xmlns:a16="http://schemas.microsoft.com/office/drawing/2014/main" id="{4E8170BE-92CE-0940-BCE5-8287A6839161}"/>
              </a:ext>
            </a:extLst>
          </p:cNvPr>
          <p:cNvSpPr>
            <a:spLocks noChangeArrowheads="1"/>
          </p:cNvSpPr>
          <p:nvPr/>
        </p:nvSpPr>
        <p:spPr bwMode="auto">
          <a:xfrm>
            <a:off x="1091761" y="29453"/>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it-IT" sz="4000" b="1" dirty="0">
                <a:solidFill>
                  <a:srgbClr val="0070C0"/>
                </a:solidFill>
                <a:latin typeface="Calibri" panose="020F0502020204030204" pitchFamily="34" charset="0"/>
                <a:cs typeface="Calibri" panose="020F0502020204030204" pitchFamily="34" charset="0"/>
              </a:rPr>
              <a:t>DCT – DC and AC components</a:t>
            </a:r>
          </a:p>
        </p:txBody>
      </p:sp>
      <p:pic>
        <p:nvPicPr>
          <p:cNvPr id="2" name="Picture 1">
            <a:extLst>
              <a:ext uri="{FF2B5EF4-FFF2-40B4-BE49-F238E27FC236}">
                <a16:creationId xmlns:a16="http://schemas.microsoft.com/office/drawing/2014/main" id="{F4B6D6F8-E7E2-444E-AD74-78870FC9C3ED}"/>
              </a:ext>
            </a:extLst>
          </p:cNvPr>
          <p:cNvPicPr>
            <a:picLocks noChangeAspect="1"/>
          </p:cNvPicPr>
          <p:nvPr/>
        </p:nvPicPr>
        <p:blipFill>
          <a:blip r:embed="rId3"/>
          <a:stretch>
            <a:fillRect/>
          </a:stretch>
        </p:blipFill>
        <p:spPr>
          <a:xfrm>
            <a:off x="3264656" y="1242292"/>
            <a:ext cx="5299979" cy="910798"/>
          </a:xfrm>
          <a:prstGeom prst="rect">
            <a:avLst/>
          </a:prstGeom>
        </p:spPr>
      </p:pic>
      <p:sp>
        <p:nvSpPr>
          <p:cNvPr id="3" name="TextBox 2">
            <a:extLst>
              <a:ext uri="{FF2B5EF4-FFF2-40B4-BE49-F238E27FC236}">
                <a16:creationId xmlns:a16="http://schemas.microsoft.com/office/drawing/2014/main" id="{E26B2A33-8C45-D84A-BF29-7196C20DE867}"/>
              </a:ext>
            </a:extLst>
          </p:cNvPr>
          <p:cNvSpPr txBox="1"/>
          <p:nvPr/>
        </p:nvSpPr>
        <p:spPr>
          <a:xfrm>
            <a:off x="1303620" y="2470719"/>
            <a:ext cx="10065419" cy="646331"/>
          </a:xfrm>
          <a:prstGeom prst="rect">
            <a:avLst/>
          </a:prstGeom>
          <a:noFill/>
          <a:ln w="38100">
            <a:solidFill>
              <a:srgbClr val="FF0000"/>
            </a:solidFill>
          </a:ln>
        </p:spPr>
        <p:txBody>
          <a:bodyPr wrap="square" rtlCol="0">
            <a:spAutoFit/>
          </a:bodyPr>
          <a:lstStyle/>
          <a:p>
            <a:r>
              <a:rPr lang="en-US" dirty="0"/>
              <a:t>the DCT is the average value of the sample sequence, this is called </a:t>
            </a:r>
            <a:r>
              <a:rPr lang="en-US" i="1" dirty="0"/>
              <a:t>DC Coefficient, </a:t>
            </a:r>
            <a:r>
              <a:rPr lang="en-US" dirty="0"/>
              <a:t>while all other transform coefficients are called </a:t>
            </a:r>
            <a:r>
              <a:rPr lang="en-US" i="1" dirty="0"/>
              <a:t>AC Coefficients.</a:t>
            </a:r>
          </a:p>
        </p:txBody>
      </p:sp>
      <p:pic>
        <p:nvPicPr>
          <p:cNvPr id="20" name="Picture 19">
            <a:extLst>
              <a:ext uri="{FF2B5EF4-FFF2-40B4-BE49-F238E27FC236}">
                <a16:creationId xmlns:a16="http://schemas.microsoft.com/office/drawing/2014/main" id="{C03B0B98-CAB2-6F43-A9F1-C5487B7109DA}"/>
              </a:ext>
            </a:extLst>
          </p:cNvPr>
          <p:cNvPicPr>
            <a:picLocks noChangeAspect="1"/>
          </p:cNvPicPr>
          <p:nvPr/>
        </p:nvPicPr>
        <p:blipFill>
          <a:blip r:embed="rId4"/>
          <a:stretch>
            <a:fillRect/>
          </a:stretch>
        </p:blipFill>
        <p:spPr>
          <a:xfrm>
            <a:off x="1775521" y="3573017"/>
            <a:ext cx="2532991" cy="768681"/>
          </a:xfrm>
          <a:prstGeom prst="rect">
            <a:avLst/>
          </a:prstGeom>
        </p:spPr>
      </p:pic>
      <p:sp>
        <p:nvSpPr>
          <p:cNvPr id="21" name="TextBox 20">
            <a:extLst>
              <a:ext uri="{FF2B5EF4-FFF2-40B4-BE49-F238E27FC236}">
                <a16:creationId xmlns:a16="http://schemas.microsoft.com/office/drawing/2014/main" id="{3AA513F5-AF92-464A-A614-6DB1AE7CAF8A}"/>
              </a:ext>
            </a:extLst>
          </p:cNvPr>
          <p:cNvSpPr txBox="1"/>
          <p:nvPr/>
        </p:nvSpPr>
        <p:spPr>
          <a:xfrm>
            <a:off x="2049348" y="4640137"/>
            <a:ext cx="2242922" cy="369332"/>
          </a:xfrm>
          <a:prstGeom prst="rect">
            <a:avLst/>
          </a:prstGeom>
          <a:noFill/>
        </p:spPr>
        <p:txBody>
          <a:bodyPr wrap="none" rtlCol="0">
            <a:spAutoFit/>
          </a:bodyPr>
          <a:lstStyle/>
          <a:p>
            <a:r>
              <a:rPr lang="en-US" dirty="0"/>
              <a:t>For N =8 and k [0,7]</a:t>
            </a:r>
          </a:p>
        </p:txBody>
      </p:sp>
      <p:sp>
        <p:nvSpPr>
          <p:cNvPr id="22" name="TextBox 21">
            <a:extLst>
              <a:ext uri="{FF2B5EF4-FFF2-40B4-BE49-F238E27FC236}">
                <a16:creationId xmlns:a16="http://schemas.microsoft.com/office/drawing/2014/main" id="{0BF3923D-8CA8-D241-A68A-949B78F34DFF}"/>
              </a:ext>
            </a:extLst>
          </p:cNvPr>
          <p:cNvSpPr txBox="1"/>
          <p:nvPr/>
        </p:nvSpPr>
        <p:spPr>
          <a:xfrm>
            <a:off x="1701361" y="5431751"/>
            <a:ext cx="2595582" cy="369332"/>
          </a:xfrm>
          <a:prstGeom prst="rect">
            <a:avLst/>
          </a:prstGeom>
          <a:noFill/>
          <a:ln w="38100">
            <a:solidFill>
              <a:srgbClr val="FF0000"/>
            </a:solidFill>
          </a:ln>
        </p:spPr>
        <p:txBody>
          <a:bodyPr wrap="none" rtlCol="0">
            <a:spAutoFit/>
          </a:bodyPr>
          <a:lstStyle/>
          <a:p>
            <a:r>
              <a:rPr lang="en-US" dirty="0"/>
              <a:t>Cosine Basis Functions</a:t>
            </a:r>
          </a:p>
        </p:txBody>
      </p:sp>
      <p:cxnSp>
        <p:nvCxnSpPr>
          <p:cNvPr id="24" name="Straight Arrow Connector 23">
            <a:extLst>
              <a:ext uri="{FF2B5EF4-FFF2-40B4-BE49-F238E27FC236}">
                <a16:creationId xmlns:a16="http://schemas.microsoft.com/office/drawing/2014/main" id="{7BD6BB12-739C-DD43-AC3E-EA4D6AA10BCF}"/>
              </a:ext>
            </a:extLst>
          </p:cNvPr>
          <p:cNvCxnSpPr/>
          <p:nvPr/>
        </p:nvCxnSpPr>
        <p:spPr>
          <a:xfrm flipV="1">
            <a:off x="4367808" y="5008438"/>
            <a:ext cx="3096344" cy="7248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778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theme/theme1.xml><?xml version="1.0" encoding="utf-8"?>
<a:theme xmlns:a="http://schemas.openxmlformats.org/drawingml/2006/main" name="B&amp;D-Powerpoint Template_16x9">
  <a:themeElements>
    <a:clrScheme name="Custom 1">
      <a:dk1>
        <a:srgbClr val="2B2B2B"/>
      </a:dk1>
      <a:lt1>
        <a:srgbClr val="F6F8F8"/>
      </a:lt1>
      <a:dk2>
        <a:srgbClr val="2B2B2B"/>
      </a:dk2>
      <a:lt2>
        <a:srgbClr val="FFFFFF"/>
      </a:lt2>
      <a:accent1>
        <a:srgbClr val="092140"/>
      </a:accent1>
      <a:accent2>
        <a:srgbClr val="092140"/>
      </a:accent2>
      <a:accent3>
        <a:srgbClr val="092140"/>
      </a:accent3>
      <a:accent4>
        <a:srgbClr val="092140"/>
      </a:accent4>
      <a:accent5>
        <a:srgbClr val="092140"/>
      </a:accent5>
      <a:accent6>
        <a:srgbClr val="092140"/>
      </a:accent6>
      <a:hlink>
        <a:srgbClr val="092140"/>
      </a:hlink>
      <a:folHlink>
        <a:srgbClr val="09214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1220</TotalTime>
  <Words>1551</Words>
  <Application>Microsoft Macintosh PowerPoint</Application>
  <PresentationFormat>Widescreen</PresentationFormat>
  <Paragraphs>210</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Calibri</vt:lpstr>
      <vt:lpstr>Helvetica</vt:lpstr>
      <vt:lpstr>Montserrat</vt:lpstr>
      <vt:lpstr>Montserrat Medium</vt:lpstr>
      <vt:lpstr>Wingdings</vt:lpstr>
      <vt:lpstr>B&amp;D-Powerpoint Template_16x9</vt:lpstr>
      <vt:lpstr>PowerPoint Presentation</vt:lpstr>
      <vt:lpstr>DSP Applications</vt:lpstr>
      <vt:lpstr>Semester 2 Assessment </vt:lpstr>
      <vt:lpstr>Semester 2 – KEY submission Dates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O'Donnell</dc:creator>
  <cp:lastModifiedBy>Carmine Clemente</cp:lastModifiedBy>
  <cp:revision>91</cp:revision>
  <dcterms:created xsi:type="dcterms:W3CDTF">2020-02-05T16:03:23Z</dcterms:created>
  <dcterms:modified xsi:type="dcterms:W3CDTF">2024-01-14T18:15:30Z</dcterms:modified>
</cp:coreProperties>
</file>